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19"/>
  </p:notesMasterIdLst>
  <p:sldIdLst>
    <p:sldId id="256" r:id="rId5"/>
    <p:sldId id="257" r:id="rId6"/>
    <p:sldId id="265" r:id="rId7"/>
    <p:sldId id="259" r:id="rId8"/>
    <p:sldId id="266" r:id="rId9"/>
    <p:sldId id="270" r:id="rId10"/>
    <p:sldId id="272" r:id="rId11"/>
    <p:sldId id="268" r:id="rId12"/>
    <p:sldId id="271" r:id="rId13"/>
    <p:sldId id="262" r:id="rId14"/>
    <p:sldId id="274" r:id="rId15"/>
    <p:sldId id="273" r:id="rId16"/>
    <p:sldId id="263" r:id="rId17"/>
    <p:sldId id="264" r:id="rId18"/>
  </p:sldIdLst>
  <p:sldSz cx="18288000" cy="10287000"/>
  <p:notesSz cx="6858000" cy="9144000"/>
  <p:embeddedFontLst>
    <p:embeddedFont>
      <p:font typeface="Barlow" panose="00000500000000000000" pitchFamily="2" charset="0"/>
      <p:regular r:id="rId20"/>
      <p:bold r:id="rId21"/>
      <p:italic r:id="rId22"/>
      <p:boldItalic r:id="rId23"/>
    </p:embeddedFont>
    <p:embeddedFont>
      <p:font typeface="Barlow Bold" panose="00000800000000000000" charset="0"/>
      <p:regular r:id="rId24"/>
      <p:bold r:id="rId25"/>
    </p:embeddedFont>
    <p:embeddedFont>
      <p:font typeface="Flatory Sans" panose="020B0604020202020204" charset="-34"/>
      <p:regular r:id="rId26"/>
    </p:embeddedFont>
    <p:embeddedFont>
      <p:font typeface="Flatory Sans Bold" panose="020B0604020202020204" charset="-34"/>
      <p:regular r:id="rId27"/>
      <p:bold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9E18F97-CDE6-98E4-463B-5399AAE0F0E4}" name="Fagbodun, Elizabeth O" initials="EF" userId="S::efagbodu@ic.ac.uk::218984c7-158a-4049-b134-498ce1290315" providerId="AD"/>
  <p188:author id="{9F4062B4-747F-C58F-F89B-EA0DFCEF0717}" name="Hetherington, Michael A F J" initials="MH" userId="S::mhetheri@ic.ac.uk::1831c05d-49b6-429c-aef7-99ea91ae1b56" providerId="AD"/>
  <p188:author id="{8E0DE3F0-3254-3FFF-08F4-0005CD865F9E}" name="Best-Lane, Janis A" initials="JB" userId="S::jbestlan@ic.ac.uk::570b1e1a-a756-4fea-96a9-08700f1ac08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EF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E363C2-5277-4D4C-A23D-E0EECD5EC9A0}" v="505" dt="2026-08-21T08:30:19.093"/>
    <p1510:client id="{6EF08D5D-4CBD-4AD8-B5E3-9B8288B0F1D3}" v="12" dt="2026-08-21T14:27:40.299"/>
    <p1510:client id="{9EE631AC-B954-47B9-8A14-CBDFB6AA94D9}" v="118" dt="2026-08-21T09:48:35.7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658"/>
  </p:normalViewPr>
  <p:slideViewPr>
    <p:cSldViewPr snapToGrid="0">
      <p:cViewPr varScale="1">
        <p:scale>
          <a:sx n="54" d="100"/>
          <a:sy n="54" d="100"/>
        </p:scale>
        <p:origin x="100" y="5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7.fntdata"/><Relationship Id="rId3" Type="http://schemas.openxmlformats.org/officeDocument/2006/relationships/customXml" Target="../customXml/item3.xml"/><Relationship Id="rId21" Type="http://schemas.openxmlformats.org/officeDocument/2006/relationships/font" Target="fonts/font2.fntdata"/><Relationship Id="rId34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6.fntdata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5.fntdata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0346046689242956E-2"/>
          <c:y val="9.4512429220989319E-2"/>
          <c:w val="0.96347851344033431"/>
          <c:h val="0.738922768358801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Sunderland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</c:f>
              <c:strCache>
                <c:ptCount val="1"/>
                <c:pt idx="0">
                  <c:v>PANTHER Recruitment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5C-4345-9AA4-F17E273FF9EC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Charing Cross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dLbl>
              <c:idx val="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E97-4939-A4AD-2E96494397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</c:f>
              <c:strCache>
                <c:ptCount val="1"/>
                <c:pt idx="0">
                  <c:v>PANTHER Recruitment</c:v>
                </c:pt>
              </c:strCache>
            </c:strRef>
          </c:cat>
          <c:val>
            <c:numRef>
              <c:f>Sheet1!$B$3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A5C-4345-9AA4-F17E273FF9EC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St Thomas'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</c:f>
              <c:strCache>
                <c:ptCount val="1"/>
                <c:pt idx="0">
                  <c:v>PANTHER Recruitment</c:v>
                </c:pt>
              </c:strCache>
            </c:strRef>
          </c:cat>
          <c:val>
            <c:numRef>
              <c:f>Sheet1!$B$4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A5C-4345-9AA4-F17E273FF9EC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Ealing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</c:f>
              <c:strCache>
                <c:ptCount val="1"/>
                <c:pt idx="0">
                  <c:v>PANTHER Recruitment</c:v>
                </c:pt>
              </c:strCache>
            </c:strRef>
          </c:cat>
          <c:val>
            <c:numRef>
              <c:f>Sheet1!$B$5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A5C-4345-9AA4-F17E273FF9EC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Royal Oldham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</c:f>
              <c:strCache>
                <c:ptCount val="1"/>
                <c:pt idx="0">
                  <c:v>PANTHER Recruitment</c:v>
                </c:pt>
              </c:strCache>
            </c:strRef>
          </c:cat>
          <c:val>
            <c:numRef>
              <c:f>Sheet1!$B$6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A5C-4345-9AA4-F17E273FF9EC}"/>
            </c:ext>
          </c:extLst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UCLH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</c:f>
              <c:strCache>
                <c:ptCount val="1"/>
                <c:pt idx="0">
                  <c:v>PANTHER Recruitment</c:v>
                </c:pt>
              </c:strCache>
            </c:strRef>
          </c:cat>
          <c:val>
            <c:numRef>
              <c:f>Sheet1!$B$7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A5C-4345-9AA4-F17E273FF9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38655887"/>
        <c:axId val="1938656367"/>
      </c:barChart>
      <c:catAx>
        <c:axId val="19386558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38656367"/>
        <c:crosses val="autoZero"/>
        <c:auto val="1"/>
        <c:lblAlgn val="ctr"/>
        <c:lblOffset val="100"/>
        <c:noMultiLvlLbl val="0"/>
      </c:catAx>
      <c:valAx>
        <c:axId val="19386563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386558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FDC3BF-37D2-4E05-812F-A7325962F538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EA62C3-EFB6-4E81-952D-4602EBDAB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29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A62C3-EFB6-4E81-952D-4602EBDABBD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757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A62C3-EFB6-4E81-952D-4602EBDABBD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34977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A62C3-EFB6-4E81-952D-4602EBDABBDA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9788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panthertrial.org.uk/videos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nthertrial.org.uk/videos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622821" y="-356450"/>
            <a:ext cx="9279915" cy="10999900"/>
          </a:xfrm>
          <a:custGeom>
            <a:avLst/>
            <a:gdLst/>
            <a:ahLst/>
            <a:cxnLst/>
            <a:rect l="l" t="t" r="r" b="b"/>
            <a:pathLst>
              <a:path w="9279915" h="10999900">
                <a:moveTo>
                  <a:pt x="0" y="0"/>
                </a:moveTo>
                <a:lnTo>
                  <a:pt x="9279915" y="0"/>
                </a:lnTo>
                <a:lnTo>
                  <a:pt x="9279915" y="10999900"/>
                </a:lnTo>
                <a:lnTo>
                  <a:pt x="0" y="109999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noProof="0"/>
          </a:p>
        </p:txBody>
      </p:sp>
      <p:grpSp>
        <p:nvGrpSpPr>
          <p:cNvPr id="3" name="Group 3"/>
          <p:cNvGrpSpPr/>
          <p:nvPr/>
        </p:nvGrpSpPr>
        <p:grpSpPr>
          <a:xfrm>
            <a:off x="-1950873" y="-610523"/>
            <a:ext cx="2979573" cy="11363385"/>
            <a:chOff x="0" y="-38100"/>
            <a:chExt cx="784744" cy="299282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84744" cy="2954726"/>
            </a:xfrm>
            <a:custGeom>
              <a:avLst/>
              <a:gdLst/>
              <a:ahLst/>
              <a:cxnLst/>
              <a:rect l="l" t="t" r="r" b="b"/>
              <a:pathLst>
                <a:path w="784744" h="2954726">
                  <a:moveTo>
                    <a:pt x="0" y="0"/>
                  </a:moveTo>
                  <a:lnTo>
                    <a:pt x="784744" y="0"/>
                  </a:lnTo>
                  <a:lnTo>
                    <a:pt x="784744" y="2954726"/>
                  </a:lnTo>
                  <a:lnTo>
                    <a:pt x="0" y="2954726"/>
                  </a:lnTo>
                  <a:close/>
                </a:path>
              </a:pathLst>
            </a:custGeom>
            <a:solidFill>
              <a:srgbClr val="252364"/>
            </a:solidFill>
          </p:spPr>
          <p:txBody>
            <a:bodyPr/>
            <a:lstStyle/>
            <a:p>
              <a:endParaRPr lang="en-GB" noProof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784744" cy="29928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n-GB" noProof="0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673545" y="3275768"/>
            <a:ext cx="9921485" cy="3790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391"/>
              </a:lnSpc>
            </a:pPr>
            <a:r>
              <a:rPr lang="en-GB" sz="14537" b="1" noProof="0" dirty="0">
                <a:solidFill>
                  <a:schemeClr val="accent6">
                    <a:lumMod val="75000"/>
                  </a:schemeClr>
                </a:solidFill>
                <a:latin typeface="Flatory Sans Bold"/>
                <a:ea typeface="Flatory Sans Bold"/>
                <a:cs typeface="Flatory Sans Bold"/>
                <a:sym typeface="Flatory Sans Bold"/>
              </a:rPr>
              <a:t>PANTHER </a:t>
            </a:r>
          </a:p>
          <a:p>
            <a:pPr algn="l">
              <a:lnSpc>
                <a:spcPts val="14391"/>
              </a:lnSpc>
            </a:pPr>
            <a:r>
              <a:rPr lang="en-GB" sz="14537" b="1" noProof="0" dirty="0">
                <a:solidFill>
                  <a:schemeClr val="accent6">
                    <a:lumMod val="75000"/>
                  </a:schemeClr>
                </a:solidFill>
                <a:latin typeface="Flatory Sans Bold"/>
                <a:ea typeface="Flatory Sans Bold"/>
                <a:cs typeface="Flatory Sans Bold"/>
                <a:sym typeface="Flatory Sans Bold"/>
              </a:rPr>
              <a:t>WEBINAR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673545" y="6802030"/>
            <a:ext cx="8238843" cy="4825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36"/>
              </a:lnSpc>
            </a:pPr>
            <a:r>
              <a:rPr lang="en-GB" sz="3736" b="1" noProof="0" dirty="0">
                <a:solidFill>
                  <a:srgbClr val="252930"/>
                </a:solidFill>
                <a:latin typeface="Barlow"/>
                <a:ea typeface="Barlow"/>
                <a:cs typeface="Barlow"/>
                <a:sym typeface="Barlow"/>
              </a:rPr>
              <a:t>Friday 21</a:t>
            </a:r>
            <a:r>
              <a:rPr lang="en-GB" sz="3736" b="1" baseline="30000" noProof="0" dirty="0">
                <a:solidFill>
                  <a:srgbClr val="252930"/>
                </a:solidFill>
                <a:latin typeface="Barlow"/>
                <a:ea typeface="Barlow"/>
                <a:cs typeface="Barlow"/>
                <a:sym typeface="Barlow"/>
              </a:rPr>
              <a:t>st</a:t>
            </a:r>
            <a:r>
              <a:rPr lang="en-GB" sz="3736" b="1" noProof="0" dirty="0">
                <a:solidFill>
                  <a:srgbClr val="252930"/>
                </a:solidFill>
                <a:latin typeface="Barlow"/>
                <a:ea typeface="Barlow"/>
                <a:cs typeface="Barlow"/>
                <a:sym typeface="Barlow"/>
              </a:rPr>
              <a:t> August 11:00am</a:t>
            </a:r>
          </a:p>
        </p:txBody>
      </p:sp>
      <p:sp>
        <p:nvSpPr>
          <p:cNvPr id="8" name="Freeform 8"/>
          <p:cNvSpPr/>
          <p:nvPr/>
        </p:nvSpPr>
        <p:spPr>
          <a:xfrm>
            <a:off x="-2209800" y="-1485900"/>
            <a:ext cx="8624533" cy="4839157"/>
          </a:xfrm>
          <a:custGeom>
            <a:avLst/>
            <a:gdLst/>
            <a:ahLst/>
            <a:cxnLst/>
            <a:rect l="l" t="t" r="r" b="b"/>
            <a:pathLst>
              <a:path w="5900143" h="3318831">
                <a:moveTo>
                  <a:pt x="0" y="0"/>
                </a:moveTo>
                <a:lnTo>
                  <a:pt x="5900143" y="0"/>
                </a:lnTo>
                <a:lnTo>
                  <a:pt x="5900143" y="3318830"/>
                </a:lnTo>
                <a:lnTo>
                  <a:pt x="0" y="33188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 noProof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24000" y="3286463"/>
            <a:ext cx="8368050" cy="6274483"/>
            <a:chOff x="0" y="-38100"/>
            <a:chExt cx="1777884" cy="16525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77884" cy="1614439"/>
            </a:xfrm>
            <a:custGeom>
              <a:avLst/>
              <a:gdLst/>
              <a:ahLst/>
              <a:cxnLst/>
              <a:rect l="l" t="t" r="r" b="b"/>
              <a:pathLst>
                <a:path w="1777884" h="1614439">
                  <a:moveTo>
                    <a:pt x="51610" y="0"/>
                  </a:moveTo>
                  <a:lnTo>
                    <a:pt x="1726274" y="0"/>
                  </a:lnTo>
                  <a:cubicBezTo>
                    <a:pt x="1754778" y="0"/>
                    <a:pt x="1777884" y="23106"/>
                    <a:pt x="1777884" y="51610"/>
                  </a:cubicBezTo>
                  <a:lnTo>
                    <a:pt x="1777884" y="1562829"/>
                  </a:lnTo>
                  <a:cubicBezTo>
                    <a:pt x="1777884" y="1591332"/>
                    <a:pt x="1754778" y="1614439"/>
                    <a:pt x="1726274" y="1614439"/>
                  </a:cubicBezTo>
                  <a:lnTo>
                    <a:pt x="51610" y="1614439"/>
                  </a:lnTo>
                  <a:cubicBezTo>
                    <a:pt x="23106" y="1614439"/>
                    <a:pt x="0" y="1591332"/>
                    <a:pt x="0" y="1562829"/>
                  </a:cubicBezTo>
                  <a:lnTo>
                    <a:pt x="0" y="51610"/>
                  </a:lnTo>
                  <a:cubicBezTo>
                    <a:pt x="0" y="23106"/>
                    <a:pt x="23106" y="0"/>
                    <a:pt x="51610" y="0"/>
                  </a:cubicBezTo>
                  <a:close/>
                </a:path>
              </a:pathLst>
            </a:custGeom>
            <a:solidFill>
              <a:srgbClr val="D96627">
                <a:alpha val="18824"/>
              </a:srgbClr>
            </a:solidFill>
          </p:spPr>
          <p:txBody>
            <a:bodyPr/>
            <a:lstStyle/>
            <a:p>
              <a:endParaRPr lang="en-GB" noProof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777884" cy="16525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n-GB" noProof="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24000" y="3258277"/>
            <a:ext cx="7381312" cy="513623"/>
            <a:chOff x="0" y="-38100"/>
            <a:chExt cx="1777884" cy="11321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777884" cy="75116"/>
            </a:xfrm>
            <a:custGeom>
              <a:avLst/>
              <a:gdLst/>
              <a:ahLst/>
              <a:cxnLst/>
              <a:rect l="l" t="t" r="r" b="b"/>
              <a:pathLst>
                <a:path w="1777884" h="75116">
                  <a:moveTo>
                    <a:pt x="0" y="0"/>
                  </a:moveTo>
                  <a:lnTo>
                    <a:pt x="1777884" y="0"/>
                  </a:lnTo>
                  <a:lnTo>
                    <a:pt x="1777884" y="75116"/>
                  </a:lnTo>
                  <a:lnTo>
                    <a:pt x="0" y="75116"/>
                  </a:lnTo>
                  <a:close/>
                </a:path>
              </a:pathLst>
            </a:custGeom>
            <a:solidFill>
              <a:srgbClr val="252364"/>
            </a:solidFill>
          </p:spPr>
          <p:txBody>
            <a:bodyPr/>
            <a:lstStyle/>
            <a:p>
              <a:endParaRPr lang="en-GB" noProof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777884" cy="1132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n-GB" noProof="0"/>
            </a:p>
          </p:txBody>
        </p:sp>
      </p:grpSp>
      <p:grpSp>
        <p:nvGrpSpPr>
          <p:cNvPr id="10" name="Group 10"/>
          <p:cNvGrpSpPr/>
          <p:nvPr/>
        </p:nvGrpSpPr>
        <p:grpSpPr>
          <a:xfrm rot="-5400000">
            <a:off x="13154651" y="7534872"/>
            <a:ext cx="1279986" cy="1279986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252364"/>
            </a:solidFill>
          </p:spPr>
          <p:txBody>
            <a:bodyPr/>
            <a:lstStyle/>
            <a:p>
              <a:endParaRPr lang="en-GB" noProof="0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65100"/>
              <a:ext cx="7112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GB" noProof="0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154908" y="2185275"/>
            <a:ext cx="15218692" cy="10552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344"/>
              </a:lnSpc>
            </a:pPr>
            <a:r>
              <a:rPr lang="en-GB" sz="9180" b="1" noProof="0">
                <a:solidFill>
                  <a:schemeClr val="accent6">
                    <a:lumMod val="75000"/>
                  </a:schemeClr>
                </a:solidFill>
                <a:latin typeface="Flatory Sans Bold"/>
                <a:ea typeface="Flatory Sans Bold"/>
                <a:cs typeface="Flatory Sans Bold"/>
                <a:sym typeface="Flatory Sans Bold"/>
              </a:rPr>
              <a:t>New </a:t>
            </a:r>
            <a:r>
              <a:rPr lang="en-GB" sz="9180" b="1" noProof="0" err="1">
                <a:solidFill>
                  <a:schemeClr val="accent6">
                    <a:lumMod val="75000"/>
                  </a:schemeClr>
                </a:solidFill>
                <a:latin typeface="Flatory Sans Bold"/>
                <a:ea typeface="Flatory Sans Bold"/>
                <a:cs typeface="Flatory Sans Bold"/>
                <a:sym typeface="Flatory Sans Bold"/>
              </a:rPr>
              <a:t>eISF</a:t>
            </a:r>
            <a:r>
              <a:rPr lang="en-GB" sz="9180" b="1" noProof="0">
                <a:solidFill>
                  <a:schemeClr val="accent6">
                    <a:lumMod val="75000"/>
                  </a:schemeClr>
                </a:solidFill>
                <a:latin typeface="Flatory Sans Bold"/>
                <a:ea typeface="Flatory Sans Bold"/>
                <a:cs typeface="Flatory Sans Bold"/>
                <a:sym typeface="Flatory Sans Bold"/>
              </a:rPr>
              <a:t> Activation Video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154907" y="4679944"/>
            <a:ext cx="7417145" cy="52019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>
              <a:lnSpc>
                <a:spcPts val="4122"/>
              </a:lnSpc>
              <a:buFont typeface="Arial" panose="020B0604020202020204" pitchFamily="34" charset="0"/>
              <a:buChar char="•"/>
            </a:pPr>
            <a:r>
              <a:rPr lang="en-GB" sz="4000" noProof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A new eISF Activation Demonstration video is on the website for anyone needing a refresher or new staff joining</a:t>
            </a:r>
          </a:p>
          <a:p>
            <a:pPr>
              <a:lnSpc>
                <a:spcPts val="4122"/>
              </a:lnSpc>
            </a:pPr>
            <a:endParaRPr lang="en-GB" sz="4000" noProof="0">
              <a:solidFill>
                <a:srgbClr val="252D37"/>
              </a:solidFill>
              <a:latin typeface="Barlow"/>
              <a:ea typeface="Barlow"/>
              <a:cs typeface="Barlow"/>
              <a:sym typeface="Barlow"/>
            </a:endParaRPr>
          </a:p>
          <a:p>
            <a:pPr>
              <a:lnSpc>
                <a:spcPts val="4122"/>
              </a:lnSpc>
            </a:pPr>
            <a:r>
              <a:rPr lang="en-GB" sz="4000" b="1" noProof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www.panthertrial.org.uk/videos</a:t>
            </a:r>
          </a:p>
          <a:p>
            <a:pPr>
              <a:lnSpc>
                <a:spcPts val="4122"/>
              </a:lnSpc>
            </a:pPr>
            <a:endParaRPr lang="en-GB" sz="4000" noProof="0">
              <a:solidFill>
                <a:srgbClr val="252D37"/>
              </a:solidFill>
              <a:latin typeface="Barlow"/>
              <a:ea typeface="Barlow"/>
              <a:cs typeface="Barlow"/>
              <a:sym typeface="Barlow"/>
            </a:endParaRPr>
          </a:p>
          <a:p>
            <a:pPr algn="just">
              <a:lnSpc>
                <a:spcPts val="4122"/>
              </a:lnSpc>
            </a:pPr>
            <a:endParaRPr lang="en-GB" sz="2944" noProof="0">
              <a:solidFill>
                <a:srgbClr val="252D37"/>
              </a:solidFill>
              <a:latin typeface="Barlow"/>
              <a:ea typeface="Barlow"/>
              <a:cs typeface="Barlow"/>
              <a:sym typeface="Barlow"/>
            </a:endParaRPr>
          </a:p>
          <a:p>
            <a:pPr algn="just">
              <a:lnSpc>
                <a:spcPts val="4122"/>
              </a:lnSpc>
            </a:pPr>
            <a:endParaRPr lang="en-GB" sz="2944" noProof="0">
              <a:solidFill>
                <a:srgbClr val="252D37"/>
              </a:solidFill>
              <a:latin typeface="Barlow"/>
              <a:ea typeface="Barlow"/>
              <a:cs typeface="Barlow"/>
              <a:sym typeface="Barlow"/>
            </a:endParaRPr>
          </a:p>
          <a:p>
            <a:pPr algn="just">
              <a:lnSpc>
                <a:spcPts val="4122"/>
              </a:lnSpc>
            </a:pPr>
            <a:endParaRPr lang="en-GB" sz="2944" noProof="0">
              <a:solidFill>
                <a:srgbClr val="252D37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6764000" y="9410700"/>
            <a:ext cx="1063569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19"/>
              </a:lnSpc>
            </a:pPr>
            <a:r>
              <a:rPr lang="en-GB" sz="4000" b="1">
                <a:solidFill>
                  <a:srgbClr val="252364"/>
                </a:solidFill>
                <a:latin typeface="Barlow Bold"/>
                <a:ea typeface="Barlow Bold"/>
                <a:cs typeface="Barlow Bold"/>
                <a:sym typeface="Barlow Bold"/>
              </a:rPr>
              <a:t>9</a:t>
            </a:r>
            <a:endParaRPr lang="en-GB" sz="4000" b="1" noProof="0">
              <a:solidFill>
                <a:srgbClr val="252364"/>
              </a:solidFill>
              <a:latin typeface="Barlow Bold"/>
              <a:ea typeface="Barlow Bold"/>
              <a:cs typeface="Barlow Bold"/>
              <a:sym typeface="Barlow Bold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1CF22A6-1E29-21FC-F256-9B4D87D3D0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381" b="9292"/>
          <a:stretch>
            <a:fillRect/>
          </a:stretch>
        </p:blipFill>
        <p:spPr>
          <a:xfrm>
            <a:off x="10522485" y="3487990"/>
            <a:ext cx="6544318" cy="38806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26A9BC8-1FB1-E5C4-8EB0-9E72CCD23D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893" y="278449"/>
            <a:ext cx="1690676" cy="169067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496B37B-3D64-3459-F39C-C7EC95870651}"/>
              </a:ext>
            </a:extLst>
          </p:cNvPr>
          <p:cNvSpPr txBox="1"/>
          <p:nvPr/>
        </p:nvSpPr>
        <p:spPr>
          <a:xfrm>
            <a:off x="11127644" y="8939055"/>
            <a:ext cx="533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noProof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  <a:hlinkClick r:id="rId4"/>
              </a:rPr>
              <a:t>www.panthertrial.org.uk/videos</a:t>
            </a:r>
            <a:endParaRPr lang="en-GB" sz="2800" b="1" noProof="0">
              <a:solidFill>
                <a:srgbClr val="252D37"/>
              </a:solidFill>
              <a:latin typeface="Barlow"/>
              <a:ea typeface="Barlow"/>
              <a:cs typeface="Barlow"/>
              <a:sym typeface="Barlow"/>
            </a:endParaRPr>
          </a:p>
          <a:p>
            <a:endParaRPr lang="en-GB" sz="2800" noProof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BF60D-3285-7548-0E22-1B43EDDC2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69FF517E-9F86-F50D-2B8F-7FA379454BB0}"/>
              </a:ext>
            </a:extLst>
          </p:cNvPr>
          <p:cNvGrpSpPr/>
          <p:nvPr/>
        </p:nvGrpSpPr>
        <p:grpSpPr>
          <a:xfrm>
            <a:off x="891654" y="3005926"/>
            <a:ext cx="7490346" cy="6656034"/>
            <a:chOff x="0" y="-38100"/>
            <a:chExt cx="3582751" cy="175303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567F577C-C02A-9ED3-379D-8F8FDD167F51}"/>
                </a:ext>
              </a:extLst>
            </p:cNvPr>
            <p:cNvSpPr/>
            <p:nvPr/>
          </p:nvSpPr>
          <p:spPr>
            <a:xfrm>
              <a:off x="0" y="0"/>
              <a:ext cx="3582751" cy="1714929"/>
            </a:xfrm>
            <a:custGeom>
              <a:avLst/>
              <a:gdLst/>
              <a:ahLst/>
              <a:cxnLst/>
              <a:rect l="l" t="t" r="r" b="b"/>
              <a:pathLst>
                <a:path w="3582751" h="1714929">
                  <a:moveTo>
                    <a:pt x="11382" y="0"/>
                  </a:moveTo>
                  <a:lnTo>
                    <a:pt x="3571368" y="0"/>
                  </a:lnTo>
                  <a:cubicBezTo>
                    <a:pt x="3574387" y="0"/>
                    <a:pt x="3577282" y="1199"/>
                    <a:pt x="3579417" y="3334"/>
                  </a:cubicBezTo>
                  <a:cubicBezTo>
                    <a:pt x="3581552" y="5468"/>
                    <a:pt x="3582751" y="8364"/>
                    <a:pt x="3582751" y="11382"/>
                  </a:cubicBezTo>
                  <a:lnTo>
                    <a:pt x="3582751" y="1703547"/>
                  </a:lnTo>
                  <a:cubicBezTo>
                    <a:pt x="3582751" y="1706566"/>
                    <a:pt x="3581552" y="1709461"/>
                    <a:pt x="3579417" y="1711596"/>
                  </a:cubicBezTo>
                  <a:cubicBezTo>
                    <a:pt x="3577282" y="1713730"/>
                    <a:pt x="3574387" y="1714929"/>
                    <a:pt x="3571368" y="1714929"/>
                  </a:cubicBezTo>
                  <a:lnTo>
                    <a:pt x="11382" y="1714929"/>
                  </a:lnTo>
                  <a:cubicBezTo>
                    <a:pt x="8364" y="1714929"/>
                    <a:pt x="5468" y="1713730"/>
                    <a:pt x="3334" y="1711596"/>
                  </a:cubicBezTo>
                  <a:cubicBezTo>
                    <a:pt x="1199" y="1709461"/>
                    <a:pt x="0" y="1706566"/>
                    <a:pt x="0" y="1703547"/>
                  </a:cubicBezTo>
                  <a:lnTo>
                    <a:pt x="0" y="11382"/>
                  </a:lnTo>
                  <a:cubicBezTo>
                    <a:pt x="0" y="8364"/>
                    <a:pt x="1199" y="5468"/>
                    <a:pt x="3334" y="3334"/>
                  </a:cubicBezTo>
                  <a:cubicBezTo>
                    <a:pt x="5468" y="1199"/>
                    <a:pt x="8364" y="0"/>
                    <a:pt x="11382" y="0"/>
                  </a:cubicBezTo>
                  <a:close/>
                </a:path>
              </a:pathLst>
            </a:custGeom>
            <a:solidFill>
              <a:srgbClr val="F5CEBB">
                <a:alpha val="57647"/>
              </a:srgbClr>
            </a:solidFill>
          </p:spPr>
          <p:txBody>
            <a:bodyPr/>
            <a:lstStyle/>
            <a:p>
              <a:endParaRPr lang="en-GB" noProof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78E13EFA-01AA-4D98-7EE6-BA9EC7D17951}"/>
                </a:ext>
              </a:extLst>
            </p:cNvPr>
            <p:cNvSpPr txBox="1"/>
            <p:nvPr/>
          </p:nvSpPr>
          <p:spPr>
            <a:xfrm>
              <a:off x="0" y="-38100"/>
              <a:ext cx="3582751" cy="17530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n-GB" noProof="0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78AE03BF-9B69-6C3F-FB13-EF93852758DD}"/>
              </a:ext>
            </a:extLst>
          </p:cNvPr>
          <p:cNvGrpSpPr/>
          <p:nvPr/>
        </p:nvGrpSpPr>
        <p:grpSpPr>
          <a:xfrm>
            <a:off x="914400" y="3030382"/>
            <a:ext cx="299097" cy="6656034"/>
            <a:chOff x="0" y="-38100"/>
            <a:chExt cx="78775" cy="175303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46C5D117-E201-1CC6-1BFF-159D96F19770}"/>
                </a:ext>
              </a:extLst>
            </p:cNvPr>
            <p:cNvSpPr/>
            <p:nvPr/>
          </p:nvSpPr>
          <p:spPr>
            <a:xfrm>
              <a:off x="0" y="0"/>
              <a:ext cx="78775" cy="1714929"/>
            </a:xfrm>
            <a:custGeom>
              <a:avLst/>
              <a:gdLst/>
              <a:ahLst/>
              <a:cxnLst/>
              <a:rect l="l" t="t" r="r" b="b"/>
              <a:pathLst>
                <a:path w="78775" h="1714929">
                  <a:moveTo>
                    <a:pt x="0" y="0"/>
                  </a:moveTo>
                  <a:lnTo>
                    <a:pt x="78775" y="0"/>
                  </a:lnTo>
                  <a:lnTo>
                    <a:pt x="78775" y="1714929"/>
                  </a:lnTo>
                  <a:lnTo>
                    <a:pt x="0" y="1714929"/>
                  </a:lnTo>
                  <a:close/>
                </a:path>
              </a:pathLst>
            </a:custGeom>
            <a:solidFill>
              <a:srgbClr val="252364"/>
            </a:solidFill>
          </p:spPr>
          <p:txBody>
            <a:bodyPr/>
            <a:lstStyle/>
            <a:p>
              <a:endParaRPr lang="en-GB" noProof="0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F81C9D68-4E97-1A85-7EF7-6EA7624B18CA}"/>
                </a:ext>
              </a:extLst>
            </p:cNvPr>
            <p:cNvSpPr txBox="1"/>
            <p:nvPr/>
          </p:nvSpPr>
          <p:spPr>
            <a:xfrm>
              <a:off x="0" y="-38100"/>
              <a:ext cx="78775" cy="17530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n-GB" noProof="0"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8A1F8D9A-B35E-5EFD-9821-5583037BBCC4}"/>
              </a:ext>
            </a:extLst>
          </p:cNvPr>
          <p:cNvSpPr txBox="1"/>
          <p:nvPr/>
        </p:nvSpPr>
        <p:spPr>
          <a:xfrm>
            <a:off x="891654" y="1817251"/>
            <a:ext cx="16932503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344"/>
              </a:lnSpc>
            </a:pPr>
            <a:r>
              <a:rPr lang="en-GB" sz="9150" b="1" noProof="0" dirty="0">
                <a:solidFill>
                  <a:schemeClr val="accent6">
                    <a:lumMod val="75000"/>
                  </a:schemeClr>
                </a:solidFill>
                <a:latin typeface="Flatory Sans Bold"/>
                <a:ea typeface="Flatory Sans Bold"/>
                <a:cs typeface="Flatory Sans Bold"/>
              </a:rPr>
              <a:t>Translation assistance needed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D5F52FBC-27DE-5A9D-DECC-04834E988D2B}"/>
              </a:ext>
            </a:extLst>
          </p:cNvPr>
          <p:cNvSpPr txBox="1"/>
          <p:nvPr/>
        </p:nvSpPr>
        <p:spPr>
          <a:xfrm>
            <a:off x="16764000" y="9410700"/>
            <a:ext cx="1063569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19"/>
              </a:lnSpc>
            </a:pPr>
            <a:r>
              <a:rPr lang="en-GB" sz="4000" b="1">
                <a:solidFill>
                  <a:srgbClr val="252364"/>
                </a:solidFill>
                <a:latin typeface="Barlow Bold"/>
                <a:ea typeface="Barlow Bold"/>
                <a:cs typeface="Barlow Bold"/>
                <a:sym typeface="Barlow Bold"/>
              </a:rPr>
              <a:t>10</a:t>
            </a:r>
            <a:endParaRPr lang="en-GB" sz="4000" b="1" noProof="0">
              <a:solidFill>
                <a:srgbClr val="252364"/>
              </a:solidFill>
              <a:latin typeface="Barlow Bold"/>
              <a:ea typeface="Barlow Bold"/>
              <a:cs typeface="Barlow Bold"/>
              <a:sym typeface="Barlow Bold"/>
            </a:endParaRPr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id="{3E4189C9-5D14-B37A-3BB7-D956F4712088}"/>
              </a:ext>
            </a:extLst>
          </p:cNvPr>
          <p:cNvSpPr txBox="1"/>
          <p:nvPr/>
        </p:nvSpPr>
        <p:spPr>
          <a:xfrm>
            <a:off x="1213496" y="3390900"/>
            <a:ext cx="7016103" cy="60824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GB" sz="4000" b="1" u="sng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Can you help?</a:t>
            </a:r>
            <a:endParaRPr lang="en-GB" sz="36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3600" dirty="0">
              <a:solidFill>
                <a:srgbClr val="00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We are also looking for members of staff who speak the following languages: </a:t>
            </a:r>
            <a:r>
              <a:rPr lang="en-GB" sz="3600" b="1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Urdu, Arabic &amp; Punjabi</a:t>
            </a:r>
            <a:r>
              <a:rPr lang="en-GB" sz="3600" b="1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.</a:t>
            </a:r>
            <a:r>
              <a:rPr lang="en-GB" sz="36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3600" dirty="0">
              <a:solidFill>
                <a:srgbClr val="000000"/>
              </a:solidFill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If you speak any of these languages, please do let us know.</a:t>
            </a:r>
            <a:endParaRPr lang="en-GB" sz="36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endParaRPr lang="en-GB" sz="3000" noProof="0" dirty="0">
              <a:solidFill>
                <a:srgbClr val="252D37"/>
              </a:solidFill>
              <a:latin typeface="Barlow"/>
            </a:endParaRPr>
          </a:p>
        </p:txBody>
      </p:sp>
      <p:pic>
        <p:nvPicPr>
          <p:cNvPr id="5" name="Picture 4" descr="Are You And Your Customers Speaking The Same Language? Does It Matter?">
            <a:extLst>
              <a:ext uri="{FF2B5EF4-FFF2-40B4-BE49-F238E27FC236}">
                <a16:creationId xmlns:a16="http://schemas.microsoft.com/office/drawing/2014/main" id="{1D6D31EA-8F1D-E9B8-63AF-59B8625DA7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147" r="9091"/>
          <a:stretch>
            <a:fillRect/>
          </a:stretch>
        </p:blipFill>
        <p:spPr>
          <a:xfrm>
            <a:off x="9580728" y="3175043"/>
            <a:ext cx="8052179" cy="547275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34A90A3-1307-E3A2-64F2-15293D7EBCEA}"/>
              </a:ext>
            </a:extLst>
          </p:cNvPr>
          <p:cNvSpPr txBox="1"/>
          <p:nvPr/>
        </p:nvSpPr>
        <p:spPr>
          <a:xfrm>
            <a:off x="12514997" y="3957850"/>
            <a:ext cx="24156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Urdu</a:t>
            </a:r>
          </a:p>
          <a:p>
            <a:r>
              <a:rPr lang="en-GB" sz="3600" dirty="0"/>
              <a:t>Arabic</a:t>
            </a:r>
          </a:p>
          <a:p>
            <a:r>
              <a:rPr lang="en-GB" sz="3600" dirty="0"/>
              <a:t>Punjabi</a:t>
            </a:r>
          </a:p>
        </p:txBody>
      </p:sp>
    </p:spTree>
    <p:extLst>
      <p:ext uri="{BB962C8B-B14F-4D97-AF65-F5344CB8AC3E}">
        <p14:creationId xmlns:p14="http://schemas.microsoft.com/office/powerpoint/2010/main" val="16037522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E7A06-103A-2736-62F9-837D267FE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4ABAC971-B9F6-C7EA-47FA-61C7589207E4}"/>
              </a:ext>
            </a:extLst>
          </p:cNvPr>
          <p:cNvSpPr txBox="1"/>
          <p:nvPr/>
        </p:nvSpPr>
        <p:spPr>
          <a:xfrm>
            <a:off x="1371600" y="1826908"/>
            <a:ext cx="15856303" cy="10552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44"/>
              </a:lnSpc>
            </a:pPr>
            <a:r>
              <a:rPr lang="en-GB" sz="9180" b="1" noProof="0" dirty="0">
                <a:solidFill>
                  <a:schemeClr val="accent6">
                    <a:lumMod val="75000"/>
                  </a:schemeClr>
                </a:solidFill>
                <a:latin typeface="Flatory Sans Bold"/>
                <a:ea typeface="Flatory Sans Bold"/>
                <a:cs typeface="Flatory Sans Bold"/>
                <a:sym typeface="Flatory Sans Bold"/>
              </a:rPr>
              <a:t>Upcoming Meetings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9C165ED-22B2-064F-0428-448FFBB9736C}"/>
              </a:ext>
            </a:extLst>
          </p:cNvPr>
          <p:cNvGrpSpPr/>
          <p:nvPr/>
        </p:nvGrpSpPr>
        <p:grpSpPr>
          <a:xfrm>
            <a:off x="2180685" y="3086100"/>
            <a:ext cx="14512006" cy="6476999"/>
            <a:chOff x="0" y="-38100"/>
            <a:chExt cx="3670576" cy="160393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373CA7E-5C35-3177-1A07-D0B65FF39B59}"/>
                </a:ext>
              </a:extLst>
            </p:cNvPr>
            <p:cNvSpPr/>
            <p:nvPr/>
          </p:nvSpPr>
          <p:spPr>
            <a:xfrm>
              <a:off x="0" y="0"/>
              <a:ext cx="3670576" cy="1565838"/>
            </a:xfrm>
            <a:custGeom>
              <a:avLst/>
              <a:gdLst/>
              <a:ahLst/>
              <a:cxnLst/>
              <a:rect l="l" t="t" r="r" b="b"/>
              <a:pathLst>
                <a:path w="3670576" h="1565838">
                  <a:moveTo>
                    <a:pt x="24998" y="0"/>
                  </a:moveTo>
                  <a:lnTo>
                    <a:pt x="3645578" y="0"/>
                  </a:lnTo>
                  <a:cubicBezTo>
                    <a:pt x="3659384" y="0"/>
                    <a:pt x="3670576" y="11192"/>
                    <a:pt x="3670576" y="24998"/>
                  </a:cubicBezTo>
                  <a:lnTo>
                    <a:pt x="3670576" y="1540841"/>
                  </a:lnTo>
                  <a:cubicBezTo>
                    <a:pt x="3670576" y="1554646"/>
                    <a:pt x="3659384" y="1565838"/>
                    <a:pt x="3645578" y="1565838"/>
                  </a:cubicBezTo>
                  <a:lnTo>
                    <a:pt x="24998" y="1565838"/>
                  </a:lnTo>
                  <a:cubicBezTo>
                    <a:pt x="11192" y="1565838"/>
                    <a:pt x="0" y="1554646"/>
                    <a:pt x="0" y="1540841"/>
                  </a:cubicBezTo>
                  <a:lnTo>
                    <a:pt x="0" y="24998"/>
                  </a:lnTo>
                  <a:cubicBezTo>
                    <a:pt x="0" y="11192"/>
                    <a:pt x="11192" y="0"/>
                    <a:pt x="24998" y="0"/>
                  </a:cubicBezTo>
                  <a:close/>
                </a:path>
              </a:pathLst>
            </a:custGeom>
            <a:solidFill>
              <a:srgbClr val="D96627">
                <a:alpha val="18824"/>
              </a:srgbClr>
            </a:solidFill>
          </p:spPr>
          <p:txBody>
            <a:bodyPr/>
            <a:lstStyle/>
            <a:p>
              <a:endParaRPr lang="en-GB" noProof="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B63AC3B-CA2A-DD3C-DC80-7F42EF0D36DD}"/>
                </a:ext>
              </a:extLst>
            </p:cNvPr>
            <p:cNvSpPr txBox="1"/>
            <p:nvPr/>
          </p:nvSpPr>
          <p:spPr>
            <a:xfrm>
              <a:off x="0" y="-38100"/>
              <a:ext cx="3670576" cy="16039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n-GB" noProof="0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B30F5FF3-5DFF-F170-EB47-DFEF3A7765A7}"/>
              </a:ext>
            </a:extLst>
          </p:cNvPr>
          <p:cNvGrpSpPr/>
          <p:nvPr/>
        </p:nvGrpSpPr>
        <p:grpSpPr>
          <a:xfrm>
            <a:off x="2150190" y="3086100"/>
            <a:ext cx="372251" cy="6430378"/>
            <a:chOff x="0" y="-47625"/>
            <a:chExt cx="97798" cy="1613463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0959A26A-48EB-E11E-D2A1-3783104FBB83}"/>
                </a:ext>
              </a:extLst>
            </p:cNvPr>
            <p:cNvSpPr/>
            <p:nvPr/>
          </p:nvSpPr>
          <p:spPr>
            <a:xfrm>
              <a:off x="0" y="0"/>
              <a:ext cx="97798" cy="1565838"/>
            </a:xfrm>
            <a:custGeom>
              <a:avLst/>
              <a:gdLst/>
              <a:ahLst/>
              <a:cxnLst/>
              <a:rect l="l" t="t" r="r" b="b"/>
              <a:pathLst>
                <a:path w="97798" h="1565838">
                  <a:moveTo>
                    <a:pt x="0" y="0"/>
                  </a:moveTo>
                  <a:lnTo>
                    <a:pt x="97798" y="0"/>
                  </a:lnTo>
                  <a:lnTo>
                    <a:pt x="97798" y="1565838"/>
                  </a:lnTo>
                  <a:lnTo>
                    <a:pt x="0" y="1565838"/>
                  </a:lnTo>
                  <a:close/>
                </a:path>
              </a:pathLst>
            </a:custGeom>
            <a:solidFill>
              <a:srgbClr val="252364"/>
            </a:solidFill>
          </p:spPr>
          <p:txBody>
            <a:bodyPr/>
            <a:lstStyle/>
            <a:p>
              <a:endParaRPr lang="en-GB" noProof="0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DEC7D527-BEC1-C78A-DDF0-7FD70F68AE38}"/>
                </a:ext>
              </a:extLst>
            </p:cNvPr>
            <p:cNvSpPr txBox="1"/>
            <p:nvPr/>
          </p:nvSpPr>
          <p:spPr>
            <a:xfrm>
              <a:off x="0" y="-47625"/>
              <a:ext cx="97798" cy="16134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19"/>
                </a:lnSpc>
                <a:spcBef>
                  <a:spcPct val="0"/>
                </a:spcBef>
              </a:pPr>
              <a:endParaRPr lang="en-GB" noProof="0"/>
            </a:p>
          </p:txBody>
        </p:sp>
      </p:grpSp>
      <p:sp>
        <p:nvSpPr>
          <p:cNvPr id="11" name="TextBox 11">
            <a:extLst>
              <a:ext uri="{FF2B5EF4-FFF2-40B4-BE49-F238E27FC236}">
                <a16:creationId xmlns:a16="http://schemas.microsoft.com/office/drawing/2014/main" id="{58341BD7-D6DB-6C53-866D-99626A57C736}"/>
              </a:ext>
            </a:extLst>
          </p:cNvPr>
          <p:cNvSpPr txBox="1"/>
          <p:nvPr/>
        </p:nvSpPr>
        <p:spPr>
          <a:xfrm>
            <a:off x="16535400" y="9334500"/>
            <a:ext cx="1063569" cy="552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19"/>
              </a:lnSpc>
            </a:pPr>
            <a:r>
              <a:rPr lang="en-GB" sz="4000" b="1">
                <a:solidFill>
                  <a:srgbClr val="252364"/>
                </a:solidFill>
                <a:latin typeface="Barlow Bold"/>
                <a:ea typeface="Barlow Bold"/>
                <a:cs typeface="Barlow Bold"/>
                <a:sym typeface="Barlow Bold"/>
              </a:rPr>
              <a:t>11</a:t>
            </a:r>
            <a:endParaRPr lang="en-GB" sz="4000" b="1" noProof="0">
              <a:solidFill>
                <a:srgbClr val="252364"/>
              </a:solidFill>
              <a:latin typeface="Barlow Bold"/>
              <a:ea typeface="Barlow Bold"/>
              <a:cs typeface="Barlow Bold"/>
              <a:sym typeface="Barlow Bold"/>
            </a:endParaRP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E2DD45E0-B99C-7AE9-5B5F-F51342C15E76}"/>
              </a:ext>
            </a:extLst>
          </p:cNvPr>
          <p:cNvSpPr txBox="1"/>
          <p:nvPr/>
        </p:nvSpPr>
        <p:spPr>
          <a:xfrm>
            <a:off x="2522440" y="3570073"/>
            <a:ext cx="8928031" cy="74879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23850" lvl="1" algn="just">
              <a:lnSpc>
                <a:spcPts val="4200"/>
              </a:lnSpc>
            </a:pPr>
            <a:r>
              <a:rPr lang="en-GB" sz="3400" b="1" u="sng" noProof="0" dirty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PANTHER Research Meeting – UKCCRG 2026</a:t>
            </a: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endParaRPr lang="en-GB" sz="3400" noProof="0" dirty="0">
              <a:solidFill>
                <a:srgbClr val="252D37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r>
              <a:rPr lang="en-GB" sz="3400" noProof="0" dirty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Venue – Chowen Lecture Theatre, Brighton &amp; Sussex Medical School, University of Sussex, Falmer, Brighton, BN1 9PX</a:t>
            </a: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endParaRPr lang="en-GB" sz="3400" dirty="0">
              <a:solidFill>
                <a:srgbClr val="252D37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r>
              <a:rPr lang="en-GB" sz="3400" noProof="0" dirty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Date – </a:t>
            </a:r>
            <a:r>
              <a:rPr lang="en-GB" sz="3400" b="1" noProof="0" dirty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Monday 7</a:t>
            </a:r>
            <a:r>
              <a:rPr lang="en-GB" sz="3400" b="1" baseline="30000" noProof="0" dirty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th</a:t>
            </a:r>
            <a:r>
              <a:rPr lang="en-GB" sz="3400" b="1" noProof="0" dirty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 September</a:t>
            </a: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endParaRPr lang="en-GB" sz="3400" dirty="0">
              <a:solidFill>
                <a:srgbClr val="252D37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r>
              <a:rPr lang="en-GB" sz="3400" noProof="0" dirty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Time – </a:t>
            </a:r>
            <a:r>
              <a:rPr lang="en-GB" sz="3400" b="1" noProof="0" dirty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17:30-18:00pm</a:t>
            </a: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endParaRPr lang="en-GB" sz="3400" noProof="0" dirty="0">
              <a:solidFill>
                <a:srgbClr val="252D37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r>
              <a:rPr lang="en-GB" sz="3400" noProof="0" dirty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Refreshments will be provided</a:t>
            </a: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endParaRPr lang="en-GB" sz="3400" noProof="0" dirty="0">
              <a:solidFill>
                <a:srgbClr val="252D37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323850" lvl="1" algn="just">
              <a:lnSpc>
                <a:spcPts val="4200"/>
              </a:lnSpc>
            </a:pPr>
            <a:endParaRPr lang="en-GB" sz="3400" noProof="0" dirty="0">
              <a:solidFill>
                <a:srgbClr val="252D37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endParaRPr lang="en-GB" sz="3200" noProof="0" dirty="0">
              <a:solidFill>
                <a:srgbClr val="252D37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0FB86B6-5C76-114D-F68E-F0258EE6CC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2166" y="4038311"/>
            <a:ext cx="3857625" cy="5143500"/>
          </a:xfrm>
          <a:prstGeom prst="rect">
            <a:avLst/>
          </a:prstGeom>
        </p:spPr>
      </p:pic>
      <p:pic>
        <p:nvPicPr>
          <p:cNvPr id="9" name="Picture 8" descr="UK Critical Care Research Group 14th National Forum January 2024 |  Anaesthesia, Critical Care and Pain Medicine | Usher Institute">
            <a:extLst>
              <a:ext uri="{FF2B5EF4-FFF2-40B4-BE49-F238E27FC236}">
                <a16:creationId xmlns:a16="http://schemas.microsoft.com/office/drawing/2014/main" id="{B86CA237-33F2-9FD2-BA3F-442B55486B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22" t="18150" r="1509" b="14977"/>
          <a:stretch>
            <a:fillRect/>
          </a:stretch>
        </p:blipFill>
        <p:spPr>
          <a:xfrm>
            <a:off x="12392165" y="8079040"/>
            <a:ext cx="3857625" cy="1177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4111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343400" y="5143500"/>
            <a:ext cx="9633307" cy="10552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4"/>
              </a:lnSpc>
            </a:pPr>
            <a:r>
              <a:rPr lang="en-GB" sz="9180" b="1" noProof="0">
                <a:solidFill>
                  <a:schemeClr val="accent6">
                    <a:lumMod val="75000"/>
                  </a:schemeClr>
                </a:solidFill>
                <a:latin typeface="Flatory Sans Bold"/>
                <a:ea typeface="Flatory Sans Bold"/>
                <a:cs typeface="Flatory Sans Bold"/>
                <a:sym typeface="Flatory Sans Bold"/>
              </a:rPr>
              <a:t>QUESTIONS?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6764000" y="9410700"/>
            <a:ext cx="1063569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19"/>
              </a:lnSpc>
            </a:pPr>
            <a:r>
              <a:rPr lang="en-GB" sz="4000" b="1">
                <a:solidFill>
                  <a:srgbClr val="252364"/>
                </a:solidFill>
                <a:latin typeface="Barlow Bold"/>
                <a:ea typeface="Barlow Bold"/>
                <a:cs typeface="Barlow Bold"/>
                <a:sym typeface="Barlow Bold"/>
              </a:rPr>
              <a:t>12</a:t>
            </a:r>
            <a:endParaRPr lang="en-GB" sz="4000" b="1" noProof="0">
              <a:solidFill>
                <a:srgbClr val="252364"/>
              </a:solidFill>
              <a:latin typeface="Barlow Bold"/>
              <a:ea typeface="Barlow Bold"/>
              <a:cs typeface="Barlow Bold"/>
              <a:sym typeface="Barlow Bol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950873" y="-610523"/>
            <a:ext cx="3086100" cy="11363385"/>
            <a:chOff x="0" y="-38100"/>
            <a:chExt cx="812800" cy="29928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2954726"/>
            </a:xfrm>
            <a:custGeom>
              <a:avLst/>
              <a:gdLst/>
              <a:ahLst/>
              <a:cxnLst/>
              <a:rect l="l" t="t" r="r" b="b"/>
              <a:pathLst>
                <a:path w="812800" h="2954726">
                  <a:moveTo>
                    <a:pt x="0" y="0"/>
                  </a:moveTo>
                  <a:lnTo>
                    <a:pt x="812800" y="0"/>
                  </a:lnTo>
                  <a:lnTo>
                    <a:pt x="812800" y="2954726"/>
                  </a:lnTo>
                  <a:lnTo>
                    <a:pt x="0" y="2954726"/>
                  </a:lnTo>
                  <a:close/>
                </a:path>
              </a:pathLst>
            </a:custGeom>
            <a:solidFill>
              <a:srgbClr val="252364"/>
            </a:solidFill>
          </p:spPr>
          <p:txBody>
            <a:bodyPr/>
            <a:lstStyle/>
            <a:p>
              <a:endParaRPr lang="en-GB" noProof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29928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n-GB" noProof="0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673545" y="3275768"/>
            <a:ext cx="9921485" cy="3790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391"/>
              </a:lnSpc>
            </a:pPr>
            <a:r>
              <a:rPr lang="en-GB" sz="14537" b="1" noProof="0">
                <a:solidFill>
                  <a:schemeClr val="accent6">
                    <a:lumMod val="75000"/>
                  </a:schemeClr>
                </a:solidFill>
                <a:latin typeface="Flatory Sans Bold"/>
                <a:ea typeface="Flatory Sans Bold"/>
                <a:cs typeface="Flatory Sans Bold"/>
                <a:sym typeface="Flatory Sans Bold"/>
              </a:rPr>
              <a:t>THANK</a:t>
            </a:r>
          </a:p>
          <a:p>
            <a:pPr algn="l">
              <a:lnSpc>
                <a:spcPts val="14391"/>
              </a:lnSpc>
            </a:pPr>
            <a:r>
              <a:rPr lang="en-GB" sz="14537" b="1" noProof="0">
                <a:solidFill>
                  <a:schemeClr val="accent6">
                    <a:lumMod val="75000"/>
                  </a:schemeClr>
                </a:solidFill>
                <a:latin typeface="Flatory Sans Bold"/>
                <a:ea typeface="Flatory Sans Bold"/>
                <a:cs typeface="Flatory Sans Bold"/>
                <a:sym typeface="Flatory Sans Bold"/>
              </a:rPr>
              <a:t>YOU!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673545" y="6802030"/>
            <a:ext cx="8238843" cy="474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36"/>
              </a:lnSpc>
            </a:pPr>
            <a:r>
              <a:rPr lang="en-GB" sz="3736" b="1" noProof="0">
                <a:solidFill>
                  <a:srgbClr val="252930"/>
                </a:solidFill>
                <a:latin typeface="Barlow"/>
                <a:ea typeface="Barlow"/>
                <a:cs typeface="Barlow"/>
                <a:sym typeface="Barlow"/>
              </a:rPr>
              <a:t>For your attention</a:t>
            </a:r>
          </a:p>
        </p:txBody>
      </p:sp>
      <p:sp>
        <p:nvSpPr>
          <p:cNvPr id="7" name="Freeform 7"/>
          <p:cNvSpPr/>
          <p:nvPr/>
        </p:nvSpPr>
        <p:spPr>
          <a:xfrm>
            <a:off x="14622821" y="-356450"/>
            <a:ext cx="9279915" cy="10999900"/>
          </a:xfrm>
          <a:custGeom>
            <a:avLst/>
            <a:gdLst/>
            <a:ahLst/>
            <a:cxnLst/>
            <a:rect l="l" t="t" r="r" b="b"/>
            <a:pathLst>
              <a:path w="9279915" h="10999900">
                <a:moveTo>
                  <a:pt x="0" y="0"/>
                </a:moveTo>
                <a:lnTo>
                  <a:pt x="9279915" y="0"/>
                </a:lnTo>
                <a:lnTo>
                  <a:pt x="9279915" y="10999900"/>
                </a:lnTo>
                <a:lnTo>
                  <a:pt x="0" y="109999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noProof="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27373D7E-0205-37CE-8A90-99ABE600D9C2}"/>
              </a:ext>
            </a:extLst>
          </p:cNvPr>
          <p:cNvSpPr/>
          <p:nvPr/>
        </p:nvSpPr>
        <p:spPr>
          <a:xfrm>
            <a:off x="-2209800" y="-1485900"/>
            <a:ext cx="8624533" cy="4839157"/>
          </a:xfrm>
          <a:custGeom>
            <a:avLst/>
            <a:gdLst/>
            <a:ahLst/>
            <a:cxnLst/>
            <a:rect l="l" t="t" r="r" b="b"/>
            <a:pathLst>
              <a:path w="5900143" h="3318831">
                <a:moveTo>
                  <a:pt x="0" y="0"/>
                </a:moveTo>
                <a:lnTo>
                  <a:pt x="5900143" y="0"/>
                </a:lnTo>
                <a:lnTo>
                  <a:pt x="5900143" y="3318830"/>
                </a:lnTo>
                <a:lnTo>
                  <a:pt x="0" y="33188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 noProof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01986" y="2471527"/>
            <a:ext cx="13936717" cy="6129563"/>
            <a:chOff x="0" y="0"/>
            <a:chExt cx="3670576" cy="15658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70576" cy="1565838"/>
            </a:xfrm>
            <a:custGeom>
              <a:avLst/>
              <a:gdLst/>
              <a:ahLst/>
              <a:cxnLst/>
              <a:rect l="l" t="t" r="r" b="b"/>
              <a:pathLst>
                <a:path w="3670576" h="1565838">
                  <a:moveTo>
                    <a:pt x="24998" y="0"/>
                  </a:moveTo>
                  <a:lnTo>
                    <a:pt x="3645578" y="0"/>
                  </a:lnTo>
                  <a:cubicBezTo>
                    <a:pt x="3659384" y="0"/>
                    <a:pt x="3670576" y="11192"/>
                    <a:pt x="3670576" y="24998"/>
                  </a:cubicBezTo>
                  <a:lnTo>
                    <a:pt x="3670576" y="1540841"/>
                  </a:lnTo>
                  <a:cubicBezTo>
                    <a:pt x="3670576" y="1554646"/>
                    <a:pt x="3659384" y="1565838"/>
                    <a:pt x="3645578" y="1565838"/>
                  </a:cubicBezTo>
                  <a:lnTo>
                    <a:pt x="24998" y="1565838"/>
                  </a:lnTo>
                  <a:cubicBezTo>
                    <a:pt x="11192" y="1565838"/>
                    <a:pt x="0" y="1554646"/>
                    <a:pt x="0" y="1540841"/>
                  </a:cubicBezTo>
                  <a:lnTo>
                    <a:pt x="0" y="24998"/>
                  </a:lnTo>
                  <a:cubicBezTo>
                    <a:pt x="0" y="11192"/>
                    <a:pt x="11192" y="0"/>
                    <a:pt x="24998" y="0"/>
                  </a:cubicBezTo>
                  <a:close/>
                </a:path>
              </a:pathLst>
            </a:custGeom>
            <a:solidFill>
              <a:srgbClr val="D96627">
                <a:alpha val="18824"/>
              </a:srgbClr>
            </a:solidFill>
          </p:spPr>
          <p:txBody>
            <a:bodyPr/>
            <a:lstStyle/>
            <a:p>
              <a:endParaRPr lang="en-GB" noProof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670576" cy="16039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n-GB" noProof="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219564" y="2652353"/>
            <a:ext cx="371326" cy="5945292"/>
            <a:chOff x="0" y="0"/>
            <a:chExt cx="97798" cy="156583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7798" cy="1565838"/>
            </a:xfrm>
            <a:custGeom>
              <a:avLst/>
              <a:gdLst/>
              <a:ahLst/>
              <a:cxnLst/>
              <a:rect l="l" t="t" r="r" b="b"/>
              <a:pathLst>
                <a:path w="97798" h="1565838">
                  <a:moveTo>
                    <a:pt x="0" y="0"/>
                  </a:moveTo>
                  <a:lnTo>
                    <a:pt x="97798" y="0"/>
                  </a:lnTo>
                  <a:lnTo>
                    <a:pt x="97798" y="1565838"/>
                  </a:lnTo>
                  <a:lnTo>
                    <a:pt x="0" y="1565838"/>
                  </a:lnTo>
                  <a:close/>
                </a:path>
              </a:pathLst>
            </a:custGeom>
            <a:solidFill>
              <a:srgbClr val="252364"/>
            </a:solidFill>
          </p:spPr>
          <p:txBody>
            <a:bodyPr/>
            <a:lstStyle/>
            <a:p>
              <a:endParaRPr lang="en-GB" noProof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97798" cy="16134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19"/>
                </a:lnSpc>
                <a:spcBef>
                  <a:spcPct val="0"/>
                </a:spcBef>
              </a:pPr>
              <a:endParaRPr lang="en-GB" noProof="0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7297400" y="9410700"/>
            <a:ext cx="493685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19"/>
              </a:lnSpc>
            </a:pPr>
            <a:r>
              <a:rPr lang="en-GB" sz="4000" b="1" noProof="0">
                <a:solidFill>
                  <a:srgbClr val="252364"/>
                </a:solidFill>
                <a:latin typeface="Barlow Bold"/>
                <a:ea typeface="Barlow Bold"/>
                <a:cs typeface="Barlow Bold"/>
                <a:sym typeface="Barlow Bold"/>
              </a:rPr>
              <a:t>1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149297" y="1412793"/>
            <a:ext cx="10437959" cy="10552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44"/>
              </a:lnSpc>
            </a:pPr>
            <a:r>
              <a:rPr lang="en-GB" sz="9180" b="1" noProof="0">
                <a:solidFill>
                  <a:schemeClr val="accent6">
                    <a:lumMod val="75000"/>
                  </a:schemeClr>
                </a:solidFill>
                <a:latin typeface="Flatory Sans Bold"/>
                <a:ea typeface="Flatory Sans Bold"/>
                <a:cs typeface="Flatory Sans Bold"/>
                <a:sym typeface="Flatory Sans Bold"/>
              </a:rPr>
              <a:t>RECRUITMENT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611818" y="2253888"/>
            <a:ext cx="9395175" cy="19447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419"/>
              </a:lnSpc>
            </a:pPr>
            <a:r>
              <a:rPr lang="en-GB" sz="4000" b="1" noProof="0">
                <a:solidFill>
                  <a:srgbClr val="252364"/>
                </a:solidFill>
                <a:latin typeface="Barlow Bold"/>
                <a:ea typeface="Barlow Bold"/>
                <a:cs typeface="Barlow Bold"/>
                <a:sym typeface="Barlow Bold"/>
              </a:rPr>
              <a:t>14</a:t>
            </a:r>
            <a:r>
              <a:rPr lang="en-GB" sz="4000" b="1" noProof="0" dirty="0">
                <a:solidFill>
                  <a:srgbClr val="252364"/>
                </a:solidFill>
                <a:latin typeface="Barlow Bold"/>
                <a:ea typeface="Barlow Bold"/>
                <a:cs typeface="Barlow Bold"/>
                <a:sym typeface="Barlow Bold"/>
              </a:rPr>
              <a:t> Sites Open</a:t>
            </a:r>
          </a:p>
          <a:p>
            <a:pPr algn="ctr">
              <a:lnSpc>
                <a:spcPts val="8679"/>
              </a:lnSpc>
            </a:pPr>
            <a:r>
              <a:rPr lang="en-GB" sz="4800" b="1" noProof="0" dirty="0">
                <a:solidFill>
                  <a:srgbClr val="252364"/>
                </a:solidFill>
                <a:latin typeface="Barlow Bold"/>
                <a:ea typeface="Barlow Bold"/>
                <a:cs typeface="Barlow Bold"/>
                <a:sym typeface="Barlow Bold"/>
              </a:rPr>
              <a:t>17 Patients Recruited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149297" y="8532674"/>
            <a:ext cx="14945672" cy="17543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GB" sz="2400" noProof="0" dirty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We would like to welcome the following new sites Glasgow, Royal Free, Royal Liverpool, RUH Bath, UCLH</a:t>
            </a:r>
            <a:r>
              <a:rPr lang="en-GB" sz="2400" noProof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,</a:t>
            </a:r>
            <a:r>
              <a:rPr lang="en-GB" sz="2400" noProof="0" dirty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 Wythenshawe</a:t>
            </a:r>
            <a:r>
              <a:rPr lang="en-GB" sz="2400" noProof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 and Edinburgh</a:t>
            </a:r>
            <a:r>
              <a:rPr lang="en-GB" sz="2400" noProof="0" dirty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. </a:t>
            </a:r>
          </a:p>
          <a:p>
            <a:pPr algn="ctr">
              <a:lnSpc>
                <a:spcPts val="4759"/>
              </a:lnSpc>
            </a:pPr>
            <a:r>
              <a:rPr lang="en-GB" sz="2400" noProof="0" dirty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Congratulations to St Thomas’, Ealing, Royal Oldham and UCLH on your first recruits </a:t>
            </a:r>
          </a:p>
        </p:txBody>
      </p:sp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2FBC5FAE-4AEB-894C-9714-E2FDC2D86B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4300991"/>
              </p:ext>
            </p:extLst>
          </p:nvPr>
        </p:nvGraphicFramePr>
        <p:xfrm>
          <a:off x="2845413" y="4000500"/>
          <a:ext cx="12927987" cy="4479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9D01E0-4F60-DD0D-2229-572BA2D663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0294B70C-08B8-0BDD-7D22-98EBCAE55B9C}"/>
              </a:ext>
            </a:extLst>
          </p:cNvPr>
          <p:cNvGrpSpPr/>
          <p:nvPr/>
        </p:nvGrpSpPr>
        <p:grpSpPr>
          <a:xfrm>
            <a:off x="193541" y="2840894"/>
            <a:ext cx="17122344" cy="5652415"/>
            <a:chOff x="0" y="0"/>
            <a:chExt cx="1724428" cy="148870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0030C111-4775-3C21-A860-64C67A7F8C67}"/>
                </a:ext>
              </a:extLst>
            </p:cNvPr>
            <p:cNvSpPr/>
            <p:nvPr/>
          </p:nvSpPr>
          <p:spPr>
            <a:xfrm>
              <a:off x="0" y="0"/>
              <a:ext cx="1724428" cy="1488702"/>
            </a:xfrm>
            <a:custGeom>
              <a:avLst/>
              <a:gdLst/>
              <a:ahLst/>
              <a:cxnLst/>
              <a:rect l="l" t="t" r="r" b="b"/>
              <a:pathLst>
                <a:path w="1724428" h="1488702">
                  <a:moveTo>
                    <a:pt x="53210" y="0"/>
                  </a:moveTo>
                  <a:lnTo>
                    <a:pt x="1671218" y="0"/>
                  </a:lnTo>
                  <a:cubicBezTo>
                    <a:pt x="1700605" y="0"/>
                    <a:pt x="1724428" y="23823"/>
                    <a:pt x="1724428" y="53210"/>
                  </a:cubicBezTo>
                  <a:lnTo>
                    <a:pt x="1724428" y="1435492"/>
                  </a:lnTo>
                  <a:cubicBezTo>
                    <a:pt x="1724428" y="1449604"/>
                    <a:pt x="1718822" y="1463139"/>
                    <a:pt x="1708843" y="1473117"/>
                  </a:cubicBezTo>
                  <a:cubicBezTo>
                    <a:pt x="1698865" y="1483096"/>
                    <a:pt x="1685330" y="1488702"/>
                    <a:pt x="1671218" y="1488702"/>
                  </a:cubicBezTo>
                  <a:lnTo>
                    <a:pt x="53210" y="1488702"/>
                  </a:lnTo>
                  <a:cubicBezTo>
                    <a:pt x="39098" y="1488702"/>
                    <a:pt x="25563" y="1483096"/>
                    <a:pt x="15585" y="1473117"/>
                  </a:cubicBezTo>
                  <a:cubicBezTo>
                    <a:pt x="5606" y="1463139"/>
                    <a:pt x="0" y="1449604"/>
                    <a:pt x="0" y="1435492"/>
                  </a:cubicBezTo>
                  <a:lnTo>
                    <a:pt x="0" y="53210"/>
                  </a:lnTo>
                  <a:cubicBezTo>
                    <a:pt x="0" y="39098"/>
                    <a:pt x="5606" y="25563"/>
                    <a:pt x="15585" y="15585"/>
                  </a:cubicBezTo>
                  <a:cubicBezTo>
                    <a:pt x="25563" y="5606"/>
                    <a:pt x="39098" y="0"/>
                    <a:pt x="53210" y="0"/>
                  </a:cubicBezTo>
                  <a:close/>
                </a:path>
              </a:pathLst>
            </a:custGeom>
            <a:solidFill>
              <a:srgbClr val="D96627">
                <a:alpha val="18824"/>
              </a:srgbClr>
            </a:solidFill>
          </p:spPr>
          <p:txBody>
            <a:bodyPr/>
            <a:lstStyle/>
            <a:p>
              <a:endParaRPr lang="en-GB" noProof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DD15F8A1-8A70-6D16-57B7-D135BC1D1D1D}"/>
                </a:ext>
              </a:extLst>
            </p:cNvPr>
            <p:cNvSpPr txBox="1"/>
            <p:nvPr/>
          </p:nvSpPr>
          <p:spPr>
            <a:xfrm>
              <a:off x="0" y="-38100"/>
              <a:ext cx="1724428" cy="1526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n-GB" noProof="0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F8FB07AC-BA7D-3F75-8BD8-D3EE7F009024}"/>
              </a:ext>
            </a:extLst>
          </p:cNvPr>
          <p:cNvGrpSpPr/>
          <p:nvPr/>
        </p:nvGrpSpPr>
        <p:grpSpPr>
          <a:xfrm>
            <a:off x="705848" y="1812559"/>
            <a:ext cx="6547437" cy="1009689"/>
            <a:chOff x="0" y="0"/>
            <a:chExt cx="1724428" cy="265926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447C35E2-20B0-E30F-CC6E-9E9036E33AF6}"/>
                </a:ext>
              </a:extLst>
            </p:cNvPr>
            <p:cNvSpPr/>
            <p:nvPr/>
          </p:nvSpPr>
          <p:spPr>
            <a:xfrm>
              <a:off x="0" y="0"/>
              <a:ext cx="1724428" cy="265926"/>
            </a:xfrm>
            <a:custGeom>
              <a:avLst/>
              <a:gdLst/>
              <a:ahLst/>
              <a:cxnLst/>
              <a:rect l="l" t="t" r="r" b="b"/>
              <a:pathLst>
                <a:path w="1724428" h="265926">
                  <a:moveTo>
                    <a:pt x="15372" y="0"/>
                  </a:moveTo>
                  <a:lnTo>
                    <a:pt x="1709056" y="0"/>
                  </a:lnTo>
                  <a:cubicBezTo>
                    <a:pt x="1717546" y="0"/>
                    <a:pt x="1724428" y="6882"/>
                    <a:pt x="1724428" y="15372"/>
                  </a:cubicBezTo>
                  <a:lnTo>
                    <a:pt x="1724428" y="250555"/>
                  </a:lnTo>
                  <a:cubicBezTo>
                    <a:pt x="1724428" y="254631"/>
                    <a:pt x="1722808" y="258541"/>
                    <a:pt x="1719926" y="261424"/>
                  </a:cubicBezTo>
                  <a:cubicBezTo>
                    <a:pt x="1717043" y="264307"/>
                    <a:pt x="1713133" y="265926"/>
                    <a:pt x="1709056" y="265926"/>
                  </a:cubicBezTo>
                  <a:lnTo>
                    <a:pt x="15372" y="265926"/>
                  </a:lnTo>
                  <a:cubicBezTo>
                    <a:pt x="6882" y="265926"/>
                    <a:pt x="0" y="259044"/>
                    <a:pt x="0" y="250555"/>
                  </a:cubicBezTo>
                  <a:lnTo>
                    <a:pt x="0" y="15372"/>
                  </a:lnTo>
                  <a:cubicBezTo>
                    <a:pt x="0" y="6882"/>
                    <a:pt x="6882" y="0"/>
                    <a:pt x="15372" y="0"/>
                  </a:cubicBezTo>
                  <a:close/>
                </a:path>
              </a:pathLst>
            </a:custGeom>
            <a:solidFill>
              <a:srgbClr val="252364"/>
            </a:solidFill>
          </p:spPr>
          <p:txBody>
            <a:bodyPr/>
            <a:lstStyle/>
            <a:p>
              <a:endParaRPr lang="en-GB" noProof="0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361C32E9-8A8C-8FE6-91C7-8AFD4F345337}"/>
                </a:ext>
              </a:extLst>
            </p:cNvPr>
            <p:cNvSpPr txBox="1"/>
            <p:nvPr/>
          </p:nvSpPr>
          <p:spPr>
            <a:xfrm>
              <a:off x="0" y="-38100"/>
              <a:ext cx="1724428" cy="3040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n-GB" noProof="0"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97C911D4-B07D-4535-5D10-5AA82D2ECDE8}"/>
              </a:ext>
            </a:extLst>
          </p:cNvPr>
          <p:cNvSpPr txBox="1"/>
          <p:nvPr/>
        </p:nvSpPr>
        <p:spPr>
          <a:xfrm>
            <a:off x="9332326" y="2932466"/>
            <a:ext cx="6547437" cy="1154350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endParaRPr lang="en-GB" noProof="0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4D2DCDCB-F5E6-3F18-9414-6684E0F938D8}"/>
              </a:ext>
            </a:extLst>
          </p:cNvPr>
          <p:cNvSpPr/>
          <p:nvPr/>
        </p:nvSpPr>
        <p:spPr>
          <a:xfrm>
            <a:off x="12846215" y="457997"/>
            <a:ext cx="4419600" cy="2763023"/>
          </a:xfrm>
          <a:custGeom>
            <a:avLst/>
            <a:gdLst/>
            <a:ahLst/>
            <a:cxnLst/>
            <a:rect l="l" t="t" r="r" b="b"/>
            <a:pathLst>
              <a:path w="3409719" h="2305823">
                <a:moveTo>
                  <a:pt x="0" y="0"/>
                </a:moveTo>
                <a:lnTo>
                  <a:pt x="3409719" y="0"/>
                </a:lnTo>
                <a:lnTo>
                  <a:pt x="3409719" y="2305823"/>
                </a:lnTo>
                <a:lnTo>
                  <a:pt x="0" y="23058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 noProof="0"/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2C3C7B1A-28C2-DC62-BE04-E0A145AE7849}"/>
              </a:ext>
            </a:extLst>
          </p:cNvPr>
          <p:cNvSpPr txBox="1"/>
          <p:nvPr/>
        </p:nvSpPr>
        <p:spPr>
          <a:xfrm>
            <a:off x="940294" y="910553"/>
            <a:ext cx="9587973" cy="10552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44"/>
              </a:lnSpc>
            </a:pPr>
            <a:r>
              <a:rPr lang="en-GB" sz="9180" b="1" noProof="0">
                <a:solidFill>
                  <a:schemeClr val="accent6">
                    <a:lumMod val="75000"/>
                  </a:schemeClr>
                </a:solidFill>
                <a:latin typeface="Flatory Sans Bold"/>
                <a:ea typeface="Flatory Sans Bold"/>
                <a:cs typeface="Flatory Sans Bold"/>
                <a:sym typeface="Flatory Sans Bold"/>
              </a:rPr>
              <a:t>RANDOX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B5DD0F9F-B080-0CE9-88D4-8B0BC3FB6C56}"/>
              </a:ext>
            </a:extLst>
          </p:cNvPr>
          <p:cNvSpPr txBox="1"/>
          <p:nvPr/>
        </p:nvSpPr>
        <p:spPr>
          <a:xfrm>
            <a:off x="275821" y="2866243"/>
            <a:ext cx="16957783" cy="55643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GB" sz="3200" b="1" noProof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Step by step process:</a:t>
            </a:r>
          </a:p>
          <a:p>
            <a:pPr marL="514350" indent="-514350">
              <a:lnSpc>
                <a:spcPts val="4200"/>
              </a:lnSpc>
              <a:spcAft>
                <a:spcPts val="600"/>
              </a:spcAft>
              <a:buAutoNum type="arabicPeriod"/>
            </a:pPr>
            <a:r>
              <a:rPr lang="en-GB" sz="3200" noProof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When a patient has been selected as eligible – enter them on OpenClinica for the </a:t>
            </a:r>
            <a:r>
              <a:rPr lang="en-GB" sz="3200" u="sng" noProof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Patient ID</a:t>
            </a:r>
          </a:p>
          <a:p>
            <a:pPr marL="514350" indent="-514350">
              <a:lnSpc>
                <a:spcPts val="4200"/>
              </a:lnSpc>
              <a:spcAft>
                <a:spcPts val="600"/>
              </a:spcAft>
              <a:buAutoNum type="arabicPeriod"/>
            </a:pPr>
            <a:r>
              <a:rPr lang="en-GB" sz="3200" noProof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Contact the courier using the courier link (</a:t>
            </a:r>
            <a:r>
              <a:rPr lang="en-GB" sz="3200" u="sng" noProof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always do this first</a:t>
            </a:r>
            <a:r>
              <a:rPr lang="en-GB" sz="3200" noProof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, do not worry if a sample is not collected/patient/family refuse, as the courier can always be cancelled). It is important to ensure the courier is on their way asap as this can save time</a:t>
            </a:r>
          </a:p>
          <a:p>
            <a:pPr marL="514350" indent="-514350">
              <a:lnSpc>
                <a:spcPts val="4200"/>
              </a:lnSpc>
              <a:spcAft>
                <a:spcPts val="600"/>
              </a:spcAft>
              <a:buAutoNum type="arabicPeriod"/>
            </a:pPr>
            <a:r>
              <a:rPr lang="en-GB" sz="3200" noProof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When ordering the courier, make sure you give </a:t>
            </a:r>
            <a:r>
              <a:rPr lang="en-GB" sz="3200" u="sng" noProof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exact details </a:t>
            </a:r>
            <a:r>
              <a:rPr lang="en-GB" sz="3200" noProof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for collection/location, this makes the process easy for the courier to find you.</a:t>
            </a:r>
          </a:p>
          <a:p>
            <a:pPr marL="514350" indent="-514350">
              <a:lnSpc>
                <a:spcPts val="4200"/>
              </a:lnSpc>
              <a:spcAft>
                <a:spcPts val="600"/>
              </a:spcAft>
              <a:buAutoNum type="arabicPeriod"/>
            </a:pPr>
            <a:r>
              <a:rPr lang="en-GB" sz="3200" noProof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Once the sample is collected, and centrifuged, complete the details on the NEXUS portal (this process covers ordering the </a:t>
            </a:r>
            <a:r>
              <a:rPr lang="en-GB" sz="3200" noProof="0" err="1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subphenotyping</a:t>
            </a:r>
            <a:r>
              <a:rPr lang="en-GB" sz="3200" noProof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 test) the portal is a separate link to the courier link 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8F552CFB-EE3D-98BA-BDA0-5154FB4B14ED}"/>
              </a:ext>
            </a:extLst>
          </p:cNvPr>
          <p:cNvSpPr txBox="1"/>
          <p:nvPr/>
        </p:nvSpPr>
        <p:spPr>
          <a:xfrm>
            <a:off x="1371600" y="2160229"/>
            <a:ext cx="4676959" cy="577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GB" sz="5000" noProof="0">
                <a:solidFill>
                  <a:srgbClr val="FFFFFF"/>
                </a:solidFill>
                <a:latin typeface="Flatory Sans"/>
                <a:ea typeface="Flatory Sans"/>
                <a:cs typeface="Flatory Sans"/>
                <a:sym typeface="Flatory Sans"/>
              </a:rPr>
              <a:t>Courier  Sites</a:t>
            </a:r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0BF4E18F-78EC-EB07-F34B-F9A2EDE849E1}"/>
              </a:ext>
            </a:extLst>
          </p:cNvPr>
          <p:cNvSpPr txBox="1"/>
          <p:nvPr/>
        </p:nvSpPr>
        <p:spPr>
          <a:xfrm>
            <a:off x="16916400" y="9563100"/>
            <a:ext cx="1063569" cy="552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19"/>
              </a:lnSpc>
            </a:pPr>
            <a:r>
              <a:rPr lang="en-GB" sz="4000" b="1" noProof="0">
                <a:solidFill>
                  <a:srgbClr val="252364"/>
                </a:solidFill>
                <a:latin typeface="Barlow Bold"/>
                <a:ea typeface="Barlow Bold"/>
                <a:cs typeface="Barlow Bold"/>
                <a:sym typeface="Barlow Bold"/>
              </a:rPr>
              <a:t>2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D2BCE12-3B9F-2BF4-44C4-EEBC6B413F2E}"/>
              </a:ext>
            </a:extLst>
          </p:cNvPr>
          <p:cNvGrpSpPr/>
          <p:nvPr/>
        </p:nvGrpSpPr>
        <p:grpSpPr>
          <a:xfrm>
            <a:off x="9601200" y="8812703"/>
            <a:ext cx="7086600" cy="1489733"/>
            <a:chOff x="9601200" y="8812703"/>
            <a:chExt cx="7086600" cy="1489733"/>
          </a:xfrm>
        </p:grpSpPr>
        <p:grpSp>
          <p:nvGrpSpPr>
            <p:cNvPr id="8" name="Group 5">
              <a:extLst>
                <a:ext uri="{FF2B5EF4-FFF2-40B4-BE49-F238E27FC236}">
                  <a16:creationId xmlns:a16="http://schemas.microsoft.com/office/drawing/2014/main" id="{D0434A14-C54B-7B69-88B7-8E9AA500C66B}"/>
                </a:ext>
              </a:extLst>
            </p:cNvPr>
            <p:cNvGrpSpPr/>
            <p:nvPr/>
          </p:nvGrpSpPr>
          <p:grpSpPr>
            <a:xfrm>
              <a:off x="9601200" y="8812703"/>
              <a:ext cx="7086600" cy="1334516"/>
              <a:chOff x="0" y="0"/>
              <a:chExt cx="1724428" cy="265926"/>
            </a:xfrm>
          </p:grpSpPr>
          <p:sp>
            <p:nvSpPr>
              <p:cNvPr id="9" name="Freeform 6">
                <a:extLst>
                  <a:ext uri="{FF2B5EF4-FFF2-40B4-BE49-F238E27FC236}">
                    <a16:creationId xmlns:a16="http://schemas.microsoft.com/office/drawing/2014/main" id="{703AC3DD-C3B1-4827-E21F-DFE50427915F}"/>
                  </a:ext>
                </a:extLst>
              </p:cNvPr>
              <p:cNvSpPr/>
              <p:nvPr/>
            </p:nvSpPr>
            <p:spPr>
              <a:xfrm>
                <a:off x="0" y="0"/>
                <a:ext cx="1724428" cy="265926"/>
              </a:xfrm>
              <a:custGeom>
                <a:avLst/>
                <a:gdLst/>
                <a:ahLst/>
                <a:cxnLst/>
                <a:rect l="l" t="t" r="r" b="b"/>
                <a:pathLst>
                  <a:path w="1724428" h="265926">
                    <a:moveTo>
                      <a:pt x="15372" y="0"/>
                    </a:moveTo>
                    <a:lnTo>
                      <a:pt x="1709056" y="0"/>
                    </a:lnTo>
                    <a:cubicBezTo>
                      <a:pt x="1717546" y="0"/>
                      <a:pt x="1724428" y="6882"/>
                      <a:pt x="1724428" y="15372"/>
                    </a:cubicBezTo>
                    <a:lnTo>
                      <a:pt x="1724428" y="250555"/>
                    </a:lnTo>
                    <a:cubicBezTo>
                      <a:pt x="1724428" y="254631"/>
                      <a:pt x="1722808" y="258541"/>
                      <a:pt x="1719926" y="261424"/>
                    </a:cubicBezTo>
                    <a:cubicBezTo>
                      <a:pt x="1717043" y="264307"/>
                      <a:pt x="1713133" y="265926"/>
                      <a:pt x="1709056" y="265926"/>
                    </a:cubicBezTo>
                    <a:lnTo>
                      <a:pt x="15372" y="265926"/>
                    </a:lnTo>
                    <a:cubicBezTo>
                      <a:pt x="6882" y="265926"/>
                      <a:pt x="0" y="259044"/>
                      <a:pt x="0" y="250555"/>
                    </a:cubicBezTo>
                    <a:lnTo>
                      <a:pt x="0" y="15372"/>
                    </a:lnTo>
                    <a:cubicBezTo>
                      <a:pt x="0" y="6882"/>
                      <a:pt x="6882" y="0"/>
                      <a:pt x="15372" y="0"/>
                    </a:cubicBezTo>
                    <a:close/>
                  </a:path>
                </a:pathLst>
              </a:custGeom>
              <a:solidFill>
                <a:srgbClr val="252364"/>
              </a:solidFill>
            </p:spPr>
            <p:txBody>
              <a:bodyPr/>
              <a:lstStyle/>
              <a:p>
                <a:endParaRPr lang="en-GB" noProof="0"/>
              </a:p>
            </p:txBody>
          </p:sp>
          <p:sp>
            <p:nvSpPr>
              <p:cNvPr id="11" name="TextBox 7">
                <a:extLst>
                  <a:ext uri="{FF2B5EF4-FFF2-40B4-BE49-F238E27FC236}">
                    <a16:creationId xmlns:a16="http://schemas.microsoft.com/office/drawing/2014/main" id="{5F7CDC52-6E73-244E-82A3-90C1216E0F7F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1724428" cy="30402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 lang="en-GB" noProof="0"/>
              </a:p>
            </p:txBody>
          </p:sp>
        </p:grpSp>
        <p:sp>
          <p:nvSpPr>
            <p:cNvPr id="12" name="TextBox 18">
              <a:extLst>
                <a:ext uri="{FF2B5EF4-FFF2-40B4-BE49-F238E27FC236}">
                  <a16:creationId xmlns:a16="http://schemas.microsoft.com/office/drawing/2014/main" id="{37B09D9B-7852-FA00-1D7D-D1061F1B6F2E}"/>
                </a:ext>
              </a:extLst>
            </p:cNvPr>
            <p:cNvSpPr txBox="1"/>
            <p:nvPr/>
          </p:nvSpPr>
          <p:spPr>
            <a:xfrm>
              <a:off x="9735139" y="9212394"/>
              <a:ext cx="6818721" cy="109004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GB" sz="5000" noProof="0">
                  <a:solidFill>
                    <a:srgbClr val="FFFFFF"/>
                  </a:solidFill>
                  <a:latin typeface="Flatory Sans"/>
                  <a:ea typeface="Flatory Sans"/>
                  <a:cs typeface="Flatory Sans"/>
                  <a:sym typeface="Flatory Sans"/>
                </a:rPr>
                <a:t>All account codes begin with ‘PANT’</a:t>
              </a:r>
            </a:p>
          </p:txBody>
        </p:sp>
      </p:grpSp>
      <p:sp>
        <p:nvSpPr>
          <p:cNvPr id="20" name="TextBox 17">
            <a:extLst>
              <a:ext uri="{FF2B5EF4-FFF2-40B4-BE49-F238E27FC236}">
                <a16:creationId xmlns:a16="http://schemas.microsoft.com/office/drawing/2014/main" id="{746717F1-9CEB-8C6E-96FD-99068CA25AEE}"/>
              </a:ext>
            </a:extLst>
          </p:cNvPr>
          <p:cNvSpPr txBox="1"/>
          <p:nvPr/>
        </p:nvSpPr>
        <p:spPr>
          <a:xfrm>
            <a:off x="292881" y="8967641"/>
            <a:ext cx="9014298" cy="10246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GB" sz="3200" b="1" noProof="0">
                <a:solidFill>
                  <a:srgbClr val="FF0000"/>
                </a:solidFill>
                <a:latin typeface="Barlow"/>
                <a:ea typeface="Barlow"/>
                <a:cs typeface="Barlow"/>
                <a:sym typeface="Barlow"/>
              </a:rPr>
              <a:t>Reminder: please ensure no patient names/data are entered onto Nexus</a:t>
            </a:r>
            <a:r>
              <a:rPr lang="en-GB" sz="3200" b="1">
                <a:solidFill>
                  <a:srgbClr val="FF0000"/>
                </a:solidFill>
                <a:latin typeface="Barlow"/>
                <a:ea typeface="Barlow"/>
                <a:cs typeface="Barlow"/>
                <a:sym typeface="Barlow"/>
              </a:rPr>
              <a:t> -</a:t>
            </a:r>
            <a:r>
              <a:rPr lang="en-GB" sz="3200" b="1" noProof="0">
                <a:solidFill>
                  <a:srgbClr val="FF0000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GB" sz="3200" b="1">
                <a:solidFill>
                  <a:srgbClr val="FF0000"/>
                </a:solidFill>
                <a:latin typeface="Barlow"/>
                <a:ea typeface="Barlow"/>
                <a:cs typeface="Barlow"/>
                <a:sym typeface="Barlow"/>
              </a:rPr>
              <a:t>u</a:t>
            </a:r>
            <a:r>
              <a:rPr lang="en-GB" sz="3200" b="1" noProof="0">
                <a:solidFill>
                  <a:srgbClr val="FF0000"/>
                </a:solidFill>
                <a:latin typeface="Barlow"/>
                <a:ea typeface="Barlow"/>
                <a:cs typeface="Barlow"/>
                <a:sym typeface="Barlow"/>
              </a:rPr>
              <a:t>se ID’s only.</a:t>
            </a:r>
          </a:p>
        </p:txBody>
      </p:sp>
    </p:spTree>
    <p:extLst>
      <p:ext uri="{BB962C8B-B14F-4D97-AF65-F5344CB8AC3E}">
        <p14:creationId xmlns:p14="http://schemas.microsoft.com/office/powerpoint/2010/main" val="2337113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05000" y="2026028"/>
            <a:ext cx="15856303" cy="10552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44"/>
              </a:lnSpc>
            </a:pPr>
            <a:r>
              <a:rPr lang="en-GB" sz="9180" b="1" noProof="0">
                <a:solidFill>
                  <a:schemeClr val="accent6">
                    <a:lumMod val="75000"/>
                  </a:schemeClr>
                </a:solidFill>
                <a:latin typeface="Flatory Sans Bold"/>
                <a:ea typeface="Flatory Sans Bold"/>
                <a:cs typeface="Flatory Sans Bold"/>
                <a:sym typeface="Flatory Sans Bold"/>
              </a:rPr>
              <a:t>CONTRACTS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2255684" y="3109592"/>
            <a:ext cx="13936717" cy="4761301"/>
            <a:chOff x="0" y="-38100"/>
            <a:chExt cx="3670576" cy="16039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670576" cy="1565838"/>
            </a:xfrm>
            <a:custGeom>
              <a:avLst/>
              <a:gdLst/>
              <a:ahLst/>
              <a:cxnLst/>
              <a:rect l="l" t="t" r="r" b="b"/>
              <a:pathLst>
                <a:path w="3670576" h="1565838">
                  <a:moveTo>
                    <a:pt x="24998" y="0"/>
                  </a:moveTo>
                  <a:lnTo>
                    <a:pt x="3645578" y="0"/>
                  </a:lnTo>
                  <a:cubicBezTo>
                    <a:pt x="3659384" y="0"/>
                    <a:pt x="3670576" y="11192"/>
                    <a:pt x="3670576" y="24998"/>
                  </a:cubicBezTo>
                  <a:lnTo>
                    <a:pt x="3670576" y="1540841"/>
                  </a:lnTo>
                  <a:cubicBezTo>
                    <a:pt x="3670576" y="1554646"/>
                    <a:pt x="3659384" y="1565838"/>
                    <a:pt x="3645578" y="1565838"/>
                  </a:cubicBezTo>
                  <a:lnTo>
                    <a:pt x="24998" y="1565838"/>
                  </a:lnTo>
                  <a:cubicBezTo>
                    <a:pt x="11192" y="1565838"/>
                    <a:pt x="0" y="1554646"/>
                    <a:pt x="0" y="1540841"/>
                  </a:cubicBezTo>
                  <a:lnTo>
                    <a:pt x="0" y="24998"/>
                  </a:lnTo>
                  <a:cubicBezTo>
                    <a:pt x="0" y="11192"/>
                    <a:pt x="11192" y="0"/>
                    <a:pt x="24998" y="0"/>
                  </a:cubicBezTo>
                  <a:close/>
                </a:path>
              </a:pathLst>
            </a:custGeom>
            <a:solidFill>
              <a:srgbClr val="D96627">
                <a:alpha val="18824"/>
              </a:srgbClr>
            </a:solidFill>
          </p:spPr>
          <p:txBody>
            <a:bodyPr/>
            <a:lstStyle/>
            <a:p>
              <a:endParaRPr lang="en-GB" noProof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670576" cy="16039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n-GB" noProof="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151745" y="3119259"/>
            <a:ext cx="364410" cy="4789576"/>
            <a:chOff x="0" y="-47625"/>
            <a:chExt cx="97798" cy="161346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7798" cy="1565838"/>
            </a:xfrm>
            <a:custGeom>
              <a:avLst/>
              <a:gdLst/>
              <a:ahLst/>
              <a:cxnLst/>
              <a:rect l="l" t="t" r="r" b="b"/>
              <a:pathLst>
                <a:path w="97798" h="1565838">
                  <a:moveTo>
                    <a:pt x="0" y="0"/>
                  </a:moveTo>
                  <a:lnTo>
                    <a:pt x="97798" y="0"/>
                  </a:lnTo>
                  <a:lnTo>
                    <a:pt x="97798" y="1565838"/>
                  </a:lnTo>
                  <a:lnTo>
                    <a:pt x="0" y="1565838"/>
                  </a:lnTo>
                  <a:close/>
                </a:path>
              </a:pathLst>
            </a:custGeom>
            <a:solidFill>
              <a:srgbClr val="252364"/>
            </a:solidFill>
          </p:spPr>
          <p:txBody>
            <a:bodyPr/>
            <a:lstStyle/>
            <a:p>
              <a:endParaRPr lang="en-GB" noProof="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97798" cy="16134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19"/>
                </a:lnSpc>
                <a:spcBef>
                  <a:spcPct val="0"/>
                </a:spcBef>
              </a:pPr>
              <a:endParaRPr lang="en-GB" noProof="0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975640" y="4330123"/>
            <a:ext cx="12336720" cy="3179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GB" sz="4000" noProof="0" dirty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An agreement with Randox has been signed</a:t>
            </a:r>
            <a:r>
              <a:rPr lang="en-GB" sz="3200" noProof="0" dirty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.</a:t>
            </a:r>
          </a:p>
          <a:p>
            <a:pPr marL="323850" lvl="1">
              <a:lnSpc>
                <a:spcPts val="4200"/>
              </a:lnSpc>
            </a:pPr>
            <a:endParaRPr lang="en-GB" sz="3200" noProof="0" dirty="0">
              <a:solidFill>
                <a:srgbClr val="252D37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GB" sz="4000" dirty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As the new Clinical Trial Regulations are in effect, a new </a:t>
            </a:r>
            <a:r>
              <a:rPr lang="en-GB" sz="4000" dirty="0" err="1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mNCA</a:t>
            </a:r>
            <a:r>
              <a:rPr lang="en-GB" sz="4000" dirty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 template has been sent to all sites for review</a:t>
            </a: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endParaRPr lang="en-GB" sz="3200" noProof="0" dirty="0">
              <a:solidFill>
                <a:srgbClr val="252D37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6535400" y="9334500"/>
            <a:ext cx="1063569" cy="552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19"/>
              </a:lnSpc>
            </a:pPr>
            <a:r>
              <a:rPr lang="en-GB" sz="4000" b="1">
                <a:solidFill>
                  <a:srgbClr val="252364"/>
                </a:solidFill>
                <a:latin typeface="Barlow Bold"/>
                <a:ea typeface="Barlow Bold"/>
                <a:cs typeface="Barlow Bold"/>
                <a:sym typeface="Barlow Bold"/>
              </a:rPr>
              <a:t>3</a:t>
            </a:r>
            <a:endParaRPr lang="en-GB" sz="4000" b="1" noProof="0">
              <a:solidFill>
                <a:srgbClr val="252364"/>
              </a:solidFill>
              <a:latin typeface="Barlow Bold"/>
              <a:ea typeface="Barlow Bold"/>
              <a:cs typeface="Barlow Bold"/>
              <a:sym typeface="Barlow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1EAF18-B449-1DB3-801C-A758922F58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3B9B941-6B5A-283A-5996-8DFF534751D9}"/>
              </a:ext>
            </a:extLst>
          </p:cNvPr>
          <p:cNvGrpSpPr/>
          <p:nvPr/>
        </p:nvGrpSpPr>
        <p:grpSpPr>
          <a:xfrm>
            <a:off x="2342372" y="2754666"/>
            <a:ext cx="13603256" cy="6656034"/>
            <a:chOff x="0" y="-38100"/>
            <a:chExt cx="3582751" cy="175303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966006CF-6129-CFF1-49B1-85D58C8CE63A}"/>
                </a:ext>
              </a:extLst>
            </p:cNvPr>
            <p:cNvSpPr/>
            <p:nvPr/>
          </p:nvSpPr>
          <p:spPr>
            <a:xfrm>
              <a:off x="0" y="0"/>
              <a:ext cx="3582751" cy="1714929"/>
            </a:xfrm>
            <a:custGeom>
              <a:avLst/>
              <a:gdLst/>
              <a:ahLst/>
              <a:cxnLst/>
              <a:rect l="l" t="t" r="r" b="b"/>
              <a:pathLst>
                <a:path w="3582751" h="1714929">
                  <a:moveTo>
                    <a:pt x="11382" y="0"/>
                  </a:moveTo>
                  <a:lnTo>
                    <a:pt x="3571368" y="0"/>
                  </a:lnTo>
                  <a:cubicBezTo>
                    <a:pt x="3574387" y="0"/>
                    <a:pt x="3577282" y="1199"/>
                    <a:pt x="3579417" y="3334"/>
                  </a:cubicBezTo>
                  <a:cubicBezTo>
                    <a:pt x="3581552" y="5468"/>
                    <a:pt x="3582751" y="8364"/>
                    <a:pt x="3582751" y="11382"/>
                  </a:cubicBezTo>
                  <a:lnTo>
                    <a:pt x="3582751" y="1703547"/>
                  </a:lnTo>
                  <a:cubicBezTo>
                    <a:pt x="3582751" y="1706566"/>
                    <a:pt x="3581552" y="1709461"/>
                    <a:pt x="3579417" y="1711596"/>
                  </a:cubicBezTo>
                  <a:cubicBezTo>
                    <a:pt x="3577282" y="1713730"/>
                    <a:pt x="3574387" y="1714929"/>
                    <a:pt x="3571368" y="1714929"/>
                  </a:cubicBezTo>
                  <a:lnTo>
                    <a:pt x="11382" y="1714929"/>
                  </a:lnTo>
                  <a:cubicBezTo>
                    <a:pt x="8364" y="1714929"/>
                    <a:pt x="5468" y="1713730"/>
                    <a:pt x="3334" y="1711596"/>
                  </a:cubicBezTo>
                  <a:cubicBezTo>
                    <a:pt x="1199" y="1709461"/>
                    <a:pt x="0" y="1706566"/>
                    <a:pt x="0" y="1703547"/>
                  </a:cubicBezTo>
                  <a:lnTo>
                    <a:pt x="0" y="11382"/>
                  </a:lnTo>
                  <a:cubicBezTo>
                    <a:pt x="0" y="8364"/>
                    <a:pt x="1199" y="5468"/>
                    <a:pt x="3334" y="3334"/>
                  </a:cubicBezTo>
                  <a:cubicBezTo>
                    <a:pt x="5468" y="1199"/>
                    <a:pt x="8364" y="0"/>
                    <a:pt x="11382" y="0"/>
                  </a:cubicBezTo>
                  <a:close/>
                </a:path>
              </a:pathLst>
            </a:custGeom>
            <a:solidFill>
              <a:srgbClr val="F5CEBB">
                <a:alpha val="57647"/>
              </a:srgbClr>
            </a:solidFill>
          </p:spPr>
          <p:txBody>
            <a:bodyPr/>
            <a:lstStyle/>
            <a:p>
              <a:endParaRPr lang="en-GB" noProof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CE6B148C-10E0-50E4-80BD-9811F31A544A}"/>
                </a:ext>
              </a:extLst>
            </p:cNvPr>
            <p:cNvSpPr txBox="1"/>
            <p:nvPr/>
          </p:nvSpPr>
          <p:spPr>
            <a:xfrm>
              <a:off x="0" y="-38100"/>
              <a:ext cx="3582751" cy="17530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n-GB" noProof="0"/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53281410-E05A-4AA1-93BF-8485F7D98D36}"/>
              </a:ext>
            </a:extLst>
          </p:cNvPr>
          <p:cNvSpPr txBox="1"/>
          <p:nvPr/>
        </p:nvSpPr>
        <p:spPr>
          <a:xfrm>
            <a:off x="2750792" y="3889033"/>
            <a:ext cx="12700262" cy="4251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r>
              <a:rPr lang="en-GB" sz="3600" noProof="0" dirty="0">
                <a:solidFill>
                  <a:srgbClr val="252D37"/>
                </a:solidFill>
                <a:latin typeface="Barlow"/>
                <a:ea typeface="Barlow"/>
                <a:cs typeface="Barlow"/>
              </a:rPr>
              <a:t>If your NMC/GMC number is entered correctly on a training form, there is no longer the need to forward the email you receive upon completion of training.</a:t>
            </a: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endParaRPr lang="en-GB" sz="3600" noProof="0" dirty="0">
              <a:solidFill>
                <a:srgbClr val="252D37"/>
              </a:solidFill>
              <a:latin typeface="Barlow"/>
            </a:endParaRP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r>
              <a:rPr lang="en-GB" sz="3600" noProof="0" dirty="0">
                <a:solidFill>
                  <a:srgbClr val="252D37"/>
                </a:solidFill>
                <a:latin typeface="Barlow"/>
              </a:rPr>
              <a:t>Please note that the email you receive upon completion of training will act as your training log and should be kept safe for filing in the eISF.</a:t>
            </a: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endParaRPr lang="en-GB" sz="3000" noProof="0" dirty="0">
              <a:solidFill>
                <a:srgbClr val="252D37"/>
              </a:solidFill>
              <a:latin typeface="Barlow"/>
            </a:endParaRPr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F970119A-EFF7-66D7-4E90-C59156B09786}"/>
              </a:ext>
            </a:extLst>
          </p:cNvPr>
          <p:cNvGrpSpPr/>
          <p:nvPr/>
        </p:nvGrpSpPr>
        <p:grpSpPr>
          <a:xfrm>
            <a:off x="2342372" y="2754666"/>
            <a:ext cx="299097" cy="6656034"/>
            <a:chOff x="0" y="-38100"/>
            <a:chExt cx="78775" cy="175303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5C30BADF-BBF4-F89A-8CC7-3529DFEC6E20}"/>
                </a:ext>
              </a:extLst>
            </p:cNvPr>
            <p:cNvSpPr/>
            <p:nvPr/>
          </p:nvSpPr>
          <p:spPr>
            <a:xfrm>
              <a:off x="0" y="0"/>
              <a:ext cx="78775" cy="1714929"/>
            </a:xfrm>
            <a:custGeom>
              <a:avLst/>
              <a:gdLst/>
              <a:ahLst/>
              <a:cxnLst/>
              <a:rect l="l" t="t" r="r" b="b"/>
              <a:pathLst>
                <a:path w="78775" h="1714929">
                  <a:moveTo>
                    <a:pt x="0" y="0"/>
                  </a:moveTo>
                  <a:lnTo>
                    <a:pt x="78775" y="0"/>
                  </a:lnTo>
                  <a:lnTo>
                    <a:pt x="78775" y="1714929"/>
                  </a:lnTo>
                  <a:lnTo>
                    <a:pt x="0" y="1714929"/>
                  </a:lnTo>
                  <a:close/>
                </a:path>
              </a:pathLst>
            </a:custGeom>
            <a:solidFill>
              <a:srgbClr val="252364"/>
            </a:solidFill>
          </p:spPr>
          <p:txBody>
            <a:bodyPr/>
            <a:lstStyle/>
            <a:p>
              <a:endParaRPr lang="en-GB" noProof="0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E82C9A16-5A26-34A8-10FF-F5DD3C4C33ED}"/>
                </a:ext>
              </a:extLst>
            </p:cNvPr>
            <p:cNvSpPr txBox="1"/>
            <p:nvPr/>
          </p:nvSpPr>
          <p:spPr>
            <a:xfrm>
              <a:off x="0" y="-38100"/>
              <a:ext cx="78775" cy="17530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n-GB" noProof="0"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5B82C11C-7409-F6C0-B2E3-CF74AD6F484E}"/>
              </a:ext>
            </a:extLst>
          </p:cNvPr>
          <p:cNvSpPr txBox="1"/>
          <p:nvPr/>
        </p:nvSpPr>
        <p:spPr>
          <a:xfrm>
            <a:off x="2342372" y="1871886"/>
            <a:ext cx="9633307" cy="1054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344"/>
              </a:lnSpc>
            </a:pPr>
            <a:r>
              <a:rPr lang="en-GB" sz="9150" b="1" noProof="0">
                <a:solidFill>
                  <a:schemeClr val="accent6">
                    <a:lumMod val="75000"/>
                  </a:schemeClr>
                </a:solidFill>
                <a:latin typeface="Flatory Sans Bold"/>
                <a:ea typeface="Flatory Sans Bold"/>
                <a:cs typeface="Flatory Sans Bold"/>
              </a:rPr>
              <a:t>TRAINING LOGS 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2DFFA7B8-A72F-2C7A-FC8E-FA5F12C482FC}"/>
              </a:ext>
            </a:extLst>
          </p:cNvPr>
          <p:cNvSpPr txBox="1"/>
          <p:nvPr/>
        </p:nvSpPr>
        <p:spPr>
          <a:xfrm>
            <a:off x="16764000" y="9410700"/>
            <a:ext cx="1063569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19"/>
              </a:lnSpc>
            </a:pPr>
            <a:r>
              <a:rPr lang="en-GB" sz="4000" b="1">
                <a:solidFill>
                  <a:srgbClr val="252364"/>
                </a:solidFill>
                <a:latin typeface="Barlow Bold"/>
                <a:ea typeface="Barlow Bold"/>
                <a:cs typeface="Barlow Bold"/>
                <a:sym typeface="Barlow Bold"/>
              </a:rPr>
              <a:t>4</a:t>
            </a:r>
            <a:endParaRPr lang="en-GB" sz="4000" b="1" noProof="0">
              <a:solidFill>
                <a:srgbClr val="252364"/>
              </a:solidFill>
              <a:latin typeface="Barlow Bold"/>
              <a:ea typeface="Barlow Bold"/>
              <a:cs typeface="Barlow Bold"/>
              <a:sym typeface="Barlow Bold"/>
            </a:endParaRPr>
          </a:p>
        </p:txBody>
      </p:sp>
    </p:spTree>
    <p:extLst>
      <p:ext uri="{BB962C8B-B14F-4D97-AF65-F5344CB8AC3E}">
        <p14:creationId xmlns:p14="http://schemas.microsoft.com/office/powerpoint/2010/main" val="1635664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788F4-723D-A345-4542-56F982892E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C86CEA82-3BDF-5837-345B-EEA4C3254EE8}"/>
              </a:ext>
            </a:extLst>
          </p:cNvPr>
          <p:cNvSpPr txBox="1"/>
          <p:nvPr/>
        </p:nvSpPr>
        <p:spPr>
          <a:xfrm>
            <a:off x="1436483" y="1168872"/>
            <a:ext cx="15856303" cy="10552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44"/>
              </a:lnSpc>
            </a:pPr>
            <a:r>
              <a:rPr lang="en-GB" sz="9180" b="1" noProof="0">
                <a:solidFill>
                  <a:schemeClr val="accent6">
                    <a:lumMod val="75000"/>
                  </a:schemeClr>
                </a:solidFill>
                <a:latin typeface="Flatory Sans Bold"/>
                <a:ea typeface="Flatory Sans Bold"/>
                <a:cs typeface="Flatory Sans Bold"/>
                <a:sym typeface="Flatory Sans Bold"/>
              </a:rPr>
              <a:t>Screening Queries  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A41D3165-D43F-240A-6D81-644DC9F8DEC7}"/>
              </a:ext>
            </a:extLst>
          </p:cNvPr>
          <p:cNvGrpSpPr/>
          <p:nvPr/>
        </p:nvGrpSpPr>
        <p:grpSpPr>
          <a:xfrm>
            <a:off x="2251994" y="2224161"/>
            <a:ext cx="14512006" cy="7415138"/>
            <a:chOff x="0" y="-38100"/>
            <a:chExt cx="3670576" cy="160393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D648364-56DB-9811-71C8-F367429892BD}"/>
                </a:ext>
              </a:extLst>
            </p:cNvPr>
            <p:cNvSpPr/>
            <p:nvPr/>
          </p:nvSpPr>
          <p:spPr>
            <a:xfrm>
              <a:off x="0" y="0"/>
              <a:ext cx="3670576" cy="1565838"/>
            </a:xfrm>
            <a:custGeom>
              <a:avLst/>
              <a:gdLst/>
              <a:ahLst/>
              <a:cxnLst/>
              <a:rect l="l" t="t" r="r" b="b"/>
              <a:pathLst>
                <a:path w="3670576" h="1565838">
                  <a:moveTo>
                    <a:pt x="24998" y="0"/>
                  </a:moveTo>
                  <a:lnTo>
                    <a:pt x="3645578" y="0"/>
                  </a:lnTo>
                  <a:cubicBezTo>
                    <a:pt x="3659384" y="0"/>
                    <a:pt x="3670576" y="11192"/>
                    <a:pt x="3670576" y="24998"/>
                  </a:cubicBezTo>
                  <a:lnTo>
                    <a:pt x="3670576" y="1540841"/>
                  </a:lnTo>
                  <a:cubicBezTo>
                    <a:pt x="3670576" y="1554646"/>
                    <a:pt x="3659384" y="1565838"/>
                    <a:pt x="3645578" y="1565838"/>
                  </a:cubicBezTo>
                  <a:lnTo>
                    <a:pt x="24998" y="1565838"/>
                  </a:lnTo>
                  <a:cubicBezTo>
                    <a:pt x="11192" y="1565838"/>
                    <a:pt x="0" y="1554646"/>
                    <a:pt x="0" y="1540841"/>
                  </a:cubicBezTo>
                  <a:lnTo>
                    <a:pt x="0" y="24998"/>
                  </a:lnTo>
                  <a:cubicBezTo>
                    <a:pt x="0" y="11192"/>
                    <a:pt x="11192" y="0"/>
                    <a:pt x="24998" y="0"/>
                  </a:cubicBezTo>
                  <a:close/>
                </a:path>
              </a:pathLst>
            </a:custGeom>
            <a:solidFill>
              <a:srgbClr val="D96627">
                <a:alpha val="18824"/>
              </a:srgbClr>
            </a:solidFill>
          </p:spPr>
          <p:txBody>
            <a:bodyPr/>
            <a:lstStyle/>
            <a:p>
              <a:endParaRPr lang="en-GB" noProof="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15A4F7C-7035-C3C2-DDD9-07E47DA4FB3A}"/>
                </a:ext>
              </a:extLst>
            </p:cNvPr>
            <p:cNvSpPr txBox="1"/>
            <p:nvPr/>
          </p:nvSpPr>
          <p:spPr>
            <a:xfrm>
              <a:off x="0" y="-38100"/>
              <a:ext cx="3670576" cy="16039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n-GB" noProof="0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875A0874-A235-D322-FAC1-494A1DB52BC5}"/>
              </a:ext>
            </a:extLst>
          </p:cNvPr>
          <p:cNvGrpSpPr/>
          <p:nvPr/>
        </p:nvGrpSpPr>
        <p:grpSpPr>
          <a:xfrm>
            <a:off x="2150190" y="2180126"/>
            <a:ext cx="288210" cy="7459173"/>
            <a:chOff x="0" y="-47625"/>
            <a:chExt cx="97798" cy="1613463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5CE777DA-3C54-057F-9CD5-3F9AAB0BAA30}"/>
                </a:ext>
              </a:extLst>
            </p:cNvPr>
            <p:cNvSpPr/>
            <p:nvPr/>
          </p:nvSpPr>
          <p:spPr>
            <a:xfrm>
              <a:off x="0" y="0"/>
              <a:ext cx="97798" cy="1565838"/>
            </a:xfrm>
            <a:custGeom>
              <a:avLst/>
              <a:gdLst/>
              <a:ahLst/>
              <a:cxnLst/>
              <a:rect l="l" t="t" r="r" b="b"/>
              <a:pathLst>
                <a:path w="97798" h="1565838">
                  <a:moveTo>
                    <a:pt x="0" y="0"/>
                  </a:moveTo>
                  <a:lnTo>
                    <a:pt x="97798" y="0"/>
                  </a:lnTo>
                  <a:lnTo>
                    <a:pt x="97798" y="1565838"/>
                  </a:lnTo>
                  <a:lnTo>
                    <a:pt x="0" y="1565838"/>
                  </a:lnTo>
                  <a:close/>
                </a:path>
              </a:pathLst>
            </a:custGeom>
            <a:solidFill>
              <a:srgbClr val="252364"/>
            </a:solidFill>
          </p:spPr>
          <p:txBody>
            <a:bodyPr/>
            <a:lstStyle/>
            <a:p>
              <a:endParaRPr lang="en-GB" noProof="0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808DDCB1-47C2-A05B-D6D7-F9FBDA5C876E}"/>
                </a:ext>
              </a:extLst>
            </p:cNvPr>
            <p:cNvSpPr txBox="1"/>
            <p:nvPr/>
          </p:nvSpPr>
          <p:spPr>
            <a:xfrm>
              <a:off x="0" y="-47625"/>
              <a:ext cx="97798" cy="16134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19"/>
                </a:lnSpc>
                <a:spcBef>
                  <a:spcPct val="0"/>
                </a:spcBef>
              </a:pPr>
              <a:endParaRPr lang="en-GB" noProof="0"/>
            </a:p>
          </p:txBody>
        </p:sp>
      </p:grpSp>
      <p:sp>
        <p:nvSpPr>
          <p:cNvPr id="11" name="TextBox 11">
            <a:extLst>
              <a:ext uri="{FF2B5EF4-FFF2-40B4-BE49-F238E27FC236}">
                <a16:creationId xmlns:a16="http://schemas.microsoft.com/office/drawing/2014/main" id="{7ED6DFF4-DC7C-AE8B-26E6-F2D42337AB45}"/>
              </a:ext>
            </a:extLst>
          </p:cNvPr>
          <p:cNvSpPr txBox="1"/>
          <p:nvPr/>
        </p:nvSpPr>
        <p:spPr>
          <a:xfrm>
            <a:off x="16535400" y="9334500"/>
            <a:ext cx="1063569" cy="552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19"/>
              </a:lnSpc>
            </a:pPr>
            <a:r>
              <a:rPr lang="en-GB" sz="4000" b="1">
                <a:solidFill>
                  <a:srgbClr val="252364"/>
                </a:solidFill>
                <a:latin typeface="Barlow Bold"/>
                <a:ea typeface="Barlow Bold"/>
                <a:cs typeface="Barlow Bold"/>
                <a:sym typeface="Barlow Bold"/>
              </a:rPr>
              <a:t>5</a:t>
            </a:r>
            <a:endParaRPr lang="en-GB" sz="4000" b="1" noProof="0">
              <a:solidFill>
                <a:srgbClr val="252364"/>
              </a:solidFill>
              <a:latin typeface="Barlow Bold"/>
              <a:ea typeface="Barlow Bold"/>
              <a:cs typeface="Barlow Bold"/>
              <a:sym typeface="Barlow Bold"/>
            </a:endParaRP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C8C2F0D1-DE94-2E90-564E-6BFF0B72352E}"/>
              </a:ext>
            </a:extLst>
          </p:cNvPr>
          <p:cNvSpPr txBox="1"/>
          <p:nvPr/>
        </p:nvSpPr>
        <p:spPr>
          <a:xfrm>
            <a:off x="2294295" y="2628900"/>
            <a:ext cx="14140680" cy="15632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r>
              <a:rPr lang="en-GB" sz="3200" noProof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Please note that if patients meets the platform inclusion criteria but decline consent to one treatment, </a:t>
            </a:r>
            <a:r>
              <a:rPr lang="en-GB" sz="3200" b="1" noProof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they can still be randomized to the </a:t>
            </a:r>
            <a:r>
              <a:rPr lang="en-GB" sz="3200" b="1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other two</a:t>
            </a:r>
            <a:r>
              <a:rPr lang="en-GB" sz="3200" b="1" noProof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. </a:t>
            </a: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endParaRPr lang="en-GB" sz="3200" b="1" noProof="0">
              <a:solidFill>
                <a:srgbClr val="252D37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9EB52E-AD0C-8865-4E89-86C71236A7BC}"/>
              </a:ext>
            </a:extLst>
          </p:cNvPr>
          <p:cNvSpPr txBox="1"/>
          <p:nvPr/>
        </p:nvSpPr>
        <p:spPr>
          <a:xfrm>
            <a:off x="2743200" y="3912433"/>
            <a:ext cx="13250505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You can input this information on our</a:t>
            </a:r>
            <a:r>
              <a:rPr lang="en-GB" sz="3200" b="1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GB" sz="320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database and it will exclude them from that treatment. Ensure the consent form is completed correctly too</a:t>
            </a:r>
            <a:r>
              <a:rPr lang="en-GB" sz="380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.</a:t>
            </a:r>
          </a:p>
          <a:p>
            <a:endParaRPr lang="en-GB">
              <a:solidFill>
                <a:srgbClr val="252D37"/>
              </a:solidFill>
              <a:latin typeface="Barlow"/>
              <a:ea typeface="Barlow"/>
              <a:cs typeface="Barlow"/>
              <a:sym typeface="Barlow"/>
            </a:endParaRPr>
          </a:p>
          <a:p>
            <a:endParaRPr lang="en-GB">
              <a:solidFill>
                <a:srgbClr val="252D37"/>
              </a:solidFill>
              <a:latin typeface="Barlow"/>
              <a:ea typeface="Barlow"/>
              <a:cs typeface="Barlow"/>
              <a:sym typeface="Barlow"/>
            </a:endParaRPr>
          </a:p>
          <a:p>
            <a:endParaRPr lang="en-GB">
              <a:solidFill>
                <a:srgbClr val="252D37"/>
              </a:solidFill>
              <a:latin typeface="Barlow"/>
              <a:ea typeface="Barlow"/>
              <a:cs typeface="Barlow"/>
              <a:sym typeface="Barlow"/>
            </a:endParaRPr>
          </a:p>
          <a:p>
            <a:endParaRPr lang="en-GB">
              <a:solidFill>
                <a:srgbClr val="252D37"/>
              </a:solidFill>
              <a:latin typeface="Barlow"/>
              <a:ea typeface="Barlow"/>
              <a:cs typeface="Barlow"/>
              <a:sym typeface="Barlow"/>
            </a:endParaRPr>
          </a:p>
          <a:p>
            <a:endParaRPr lang="en-GB">
              <a:solidFill>
                <a:srgbClr val="252D37"/>
              </a:solidFill>
              <a:latin typeface="Barlow"/>
              <a:ea typeface="Barlow"/>
              <a:cs typeface="Barlow"/>
              <a:sym typeface="Barlow"/>
            </a:endParaRPr>
          </a:p>
          <a:p>
            <a:endParaRPr lang="en-GB">
              <a:solidFill>
                <a:srgbClr val="252D37"/>
              </a:solidFill>
              <a:latin typeface="Barlow"/>
              <a:ea typeface="Barlow"/>
              <a:cs typeface="Barlow"/>
              <a:sym typeface="Barlow"/>
            </a:endParaRPr>
          </a:p>
          <a:p>
            <a:r>
              <a:rPr lang="en-GB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endParaRPr lang="en-GB" b="1">
              <a:solidFill>
                <a:srgbClr val="252D37"/>
              </a:solidFill>
              <a:latin typeface="Barlow"/>
              <a:ea typeface="Barlow"/>
              <a:cs typeface="Barlow"/>
              <a:sym typeface="Barlow"/>
            </a:endParaRPr>
          </a:p>
          <a:p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CAE15FB-9A80-A3FC-AB12-9D0125AB65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5016" y="5603081"/>
            <a:ext cx="10050672" cy="3743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860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94155-24B4-9184-3654-0FD43A5B76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45D20F35-5CA8-81D5-AE6E-9B13005DB10B}"/>
              </a:ext>
            </a:extLst>
          </p:cNvPr>
          <p:cNvSpPr txBox="1"/>
          <p:nvPr/>
        </p:nvSpPr>
        <p:spPr>
          <a:xfrm>
            <a:off x="231964" y="496334"/>
            <a:ext cx="15856303" cy="10552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44"/>
              </a:lnSpc>
            </a:pPr>
            <a:r>
              <a:rPr lang="en-GB" sz="9180" b="1" noProof="0">
                <a:solidFill>
                  <a:schemeClr val="accent6">
                    <a:lumMod val="75000"/>
                  </a:schemeClr>
                </a:solidFill>
                <a:latin typeface="Flatory Sans Bold"/>
                <a:ea typeface="Flatory Sans Bold"/>
                <a:cs typeface="Flatory Sans Bold"/>
                <a:sym typeface="Flatory Sans Bold"/>
              </a:rPr>
              <a:t>Database Queries  </a:t>
            </a:r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E53AAE70-4DAE-B0DB-8C21-853A22BAC185}"/>
              </a:ext>
            </a:extLst>
          </p:cNvPr>
          <p:cNvGrpSpPr/>
          <p:nvPr/>
        </p:nvGrpSpPr>
        <p:grpSpPr>
          <a:xfrm>
            <a:off x="221865" y="1178602"/>
            <a:ext cx="429707" cy="8255502"/>
            <a:chOff x="0" y="-47625"/>
            <a:chExt cx="97798" cy="1613463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866455B-1D94-CC44-D00C-DB43CAD30216}"/>
                </a:ext>
              </a:extLst>
            </p:cNvPr>
            <p:cNvSpPr/>
            <p:nvPr/>
          </p:nvSpPr>
          <p:spPr>
            <a:xfrm>
              <a:off x="0" y="0"/>
              <a:ext cx="97798" cy="1565838"/>
            </a:xfrm>
            <a:custGeom>
              <a:avLst/>
              <a:gdLst/>
              <a:ahLst/>
              <a:cxnLst/>
              <a:rect l="l" t="t" r="r" b="b"/>
              <a:pathLst>
                <a:path w="97798" h="1565838">
                  <a:moveTo>
                    <a:pt x="0" y="0"/>
                  </a:moveTo>
                  <a:lnTo>
                    <a:pt x="97798" y="0"/>
                  </a:lnTo>
                  <a:lnTo>
                    <a:pt x="97798" y="1565838"/>
                  </a:lnTo>
                  <a:lnTo>
                    <a:pt x="0" y="1565838"/>
                  </a:lnTo>
                  <a:close/>
                </a:path>
              </a:pathLst>
            </a:custGeom>
            <a:solidFill>
              <a:srgbClr val="252364"/>
            </a:solidFill>
          </p:spPr>
          <p:txBody>
            <a:bodyPr/>
            <a:lstStyle/>
            <a:p>
              <a:endParaRPr lang="en-GB" noProof="0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098F2F60-2582-407A-0814-F50206F09C72}"/>
                </a:ext>
              </a:extLst>
            </p:cNvPr>
            <p:cNvSpPr txBox="1"/>
            <p:nvPr/>
          </p:nvSpPr>
          <p:spPr>
            <a:xfrm>
              <a:off x="0" y="-47625"/>
              <a:ext cx="97798" cy="16134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19"/>
                </a:lnSpc>
                <a:spcBef>
                  <a:spcPct val="0"/>
                </a:spcBef>
              </a:pPr>
              <a:endParaRPr lang="en-GB" noProof="0"/>
            </a:p>
          </p:txBody>
        </p:sp>
      </p:grpSp>
      <p:sp>
        <p:nvSpPr>
          <p:cNvPr id="11" name="TextBox 11">
            <a:extLst>
              <a:ext uri="{FF2B5EF4-FFF2-40B4-BE49-F238E27FC236}">
                <a16:creationId xmlns:a16="http://schemas.microsoft.com/office/drawing/2014/main" id="{8D02409A-3326-3157-77F3-21FB04F70E4F}"/>
              </a:ext>
            </a:extLst>
          </p:cNvPr>
          <p:cNvSpPr txBox="1"/>
          <p:nvPr/>
        </p:nvSpPr>
        <p:spPr>
          <a:xfrm>
            <a:off x="16535400" y="9334500"/>
            <a:ext cx="1063569" cy="552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19"/>
              </a:lnSpc>
            </a:pPr>
            <a:r>
              <a:rPr lang="en-GB" sz="4000" b="1">
                <a:solidFill>
                  <a:srgbClr val="252364"/>
                </a:solidFill>
                <a:latin typeface="Barlow Bold"/>
                <a:ea typeface="Barlow Bold"/>
                <a:cs typeface="Barlow Bold"/>
                <a:sym typeface="Barlow Bold"/>
              </a:rPr>
              <a:t>6</a:t>
            </a:r>
            <a:endParaRPr lang="en-GB" sz="4000" b="1" noProof="0">
              <a:solidFill>
                <a:srgbClr val="252364"/>
              </a:solidFill>
              <a:latin typeface="Barlow Bold"/>
              <a:ea typeface="Barlow Bold"/>
              <a:cs typeface="Barlow Bold"/>
              <a:sym typeface="Barlow Bold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81EF329D-9CA6-BEB8-B405-1741412389DF}"/>
              </a:ext>
            </a:extLst>
          </p:cNvPr>
          <p:cNvGrpSpPr/>
          <p:nvPr/>
        </p:nvGrpSpPr>
        <p:grpSpPr>
          <a:xfrm>
            <a:off x="203236" y="1178602"/>
            <a:ext cx="13018089" cy="8612064"/>
            <a:chOff x="-8118" y="-38100"/>
            <a:chExt cx="3678694" cy="160393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4F78EFA-1326-97B6-DCEB-18DDFEA40166}"/>
                </a:ext>
              </a:extLst>
            </p:cNvPr>
            <p:cNvSpPr/>
            <p:nvPr/>
          </p:nvSpPr>
          <p:spPr>
            <a:xfrm>
              <a:off x="-8118" y="0"/>
              <a:ext cx="3670576" cy="1565838"/>
            </a:xfrm>
            <a:custGeom>
              <a:avLst/>
              <a:gdLst/>
              <a:ahLst/>
              <a:cxnLst/>
              <a:rect l="l" t="t" r="r" b="b"/>
              <a:pathLst>
                <a:path w="3670576" h="1565838">
                  <a:moveTo>
                    <a:pt x="24998" y="0"/>
                  </a:moveTo>
                  <a:lnTo>
                    <a:pt x="3645578" y="0"/>
                  </a:lnTo>
                  <a:cubicBezTo>
                    <a:pt x="3659384" y="0"/>
                    <a:pt x="3670576" y="11192"/>
                    <a:pt x="3670576" y="24998"/>
                  </a:cubicBezTo>
                  <a:lnTo>
                    <a:pt x="3670576" y="1540841"/>
                  </a:lnTo>
                  <a:cubicBezTo>
                    <a:pt x="3670576" y="1554646"/>
                    <a:pt x="3659384" y="1565838"/>
                    <a:pt x="3645578" y="1565838"/>
                  </a:cubicBezTo>
                  <a:lnTo>
                    <a:pt x="24998" y="1565838"/>
                  </a:lnTo>
                  <a:cubicBezTo>
                    <a:pt x="11192" y="1565838"/>
                    <a:pt x="0" y="1554646"/>
                    <a:pt x="0" y="1540841"/>
                  </a:cubicBezTo>
                  <a:lnTo>
                    <a:pt x="0" y="24998"/>
                  </a:lnTo>
                  <a:cubicBezTo>
                    <a:pt x="0" y="11192"/>
                    <a:pt x="11192" y="0"/>
                    <a:pt x="24998" y="0"/>
                  </a:cubicBezTo>
                  <a:close/>
                </a:path>
              </a:pathLst>
            </a:custGeom>
            <a:solidFill>
              <a:srgbClr val="D96627">
                <a:alpha val="18824"/>
              </a:srgbClr>
            </a:solidFill>
          </p:spPr>
          <p:txBody>
            <a:bodyPr/>
            <a:lstStyle/>
            <a:p>
              <a:endParaRPr lang="en-GB" noProof="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3919CB91-74E5-E88C-9DAB-285F7F4F6ACA}"/>
                </a:ext>
              </a:extLst>
            </p:cNvPr>
            <p:cNvSpPr txBox="1"/>
            <p:nvPr/>
          </p:nvSpPr>
          <p:spPr>
            <a:xfrm>
              <a:off x="0" y="-38100"/>
              <a:ext cx="3670576" cy="16039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n-GB" noProof="0"/>
            </a:p>
          </p:txBody>
        </p:sp>
      </p:grpSp>
      <p:sp>
        <p:nvSpPr>
          <p:cNvPr id="12" name="TextBox 12">
            <a:extLst>
              <a:ext uri="{FF2B5EF4-FFF2-40B4-BE49-F238E27FC236}">
                <a16:creationId xmlns:a16="http://schemas.microsoft.com/office/drawing/2014/main" id="{17D77182-DA91-4AD5-8E0B-DA25C8DCCF8F}"/>
              </a:ext>
            </a:extLst>
          </p:cNvPr>
          <p:cNvSpPr txBox="1"/>
          <p:nvPr/>
        </p:nvSpPr>
        <p:spPr>
          <a:xfrm>
            <a:off x="436718" y="1756194"/>
            <a:ext cx="12368670" cy="74879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r>
              <a:rPr lang="en-GB" sz="3400" noProof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When calculating the P/F Ratio (PaO2/FiO2) please enter the PaO2 as </a:t>
            </a:r>
            <a:r>
              <a:rPr lang="en-GB" sz="3400" b="1" noProof="0" err="1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mmHG</a:t>
            </a:r>
            <a:r>
              <a:rPr lang="en-GB" sz="3400" noProof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. </a:t>
            </a:r>
            <a:r>
              <a:rPr lang="en-GB" sz="340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At the moment kPa is not calculating on the database.</a:t>
            </a:r>
            <a:endParaRPr lang="en-GB" sz="3400" noProof="0">
              <a:solidFill>
                <a:srgbClr val="252D37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323850" lvl="1" algn="just">
              <a:lnSpc>
                <a:spcPts val="4200"/>
              </a:lnSpc>
            </a:pPr>
            <a:endParaRPr lang="en-GB" sz="3400" noProof="0">
              <a:solidFill>
                <a:srgbClr val="252D37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r>
              <a:rPr lang="en-GB" sz="3400" noProof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When </a:t>
            </a:r>
            <a:r>
              <a:rPr lang="en-GB" sz="340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entering the details for the</a:t>
            </a:r>
            <a:r>
              <a:rPr lang="en-GB" sz="3400" noProof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 the SOFA Score, please ensure these are entered from the </a:t>
            </a:r>
            <a:r>
              <a:rPr lang="en-GB" sz="3400" b="1" noProof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previous 24hrs not at 8am</a:t>
            </a:r>
            <a:r>
              <a:rPr lang="en-GB" sz="3400" noProof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. </a:t>
            </a: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endParaRPr lang="en-GB" sz="3400" noProof="0">
              <a:solidFill>
                <a:srgbClr val="252D37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r>
              <a:rPr lang="en-GB" sz="3400" noProof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Please note that the score may not appear, but it will be calculated.</a:t>
            </a: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endParaRPr lang="en-GB" sz="3400" noProof="0">
              <a:solidFill>
                <a:srgbClr val="252D37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r>
              <a:rPr lang="en-GB" sz="3400" noProof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Please ensure you fill in any missing data from forms as we require them to be fully completed when completing data reports.</a:t>
            </a: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endParaRPr lang="en-GB" sz="3200" noProof="0">
              <a:solidFill>
                <a:srgbClr val="252D37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7EF2DBB-1F53-0286-AB62-CEF572C690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2629" y="1181911"/>
            <a:ext cx="4000706" cy="3511730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45A42FE5-B9A2-BE80-49D5-7EA69DCF4569}"/>
              </a:ext>
            </a:extLst>
          </p:cNvPr>
          <p:cNvGrpSpPr/>
          <p:nvPr/>
        </p:nvGrpSpPr>
        <p:grpSpPr>
          <a:xfrm>
            <a:off x="13546583" y="4993813"/>
            <a:ext cx="3911801" cy="3740342"/>
            <a:chOff x="13546583" y="4993813"/>
            <a:chExt cx="3911801" cy="3740342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B70E12F9-B74A-C0B1-583B-F68F91109C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546583" y="4993813"/>
              <a:ext cx="3911801" cy="3740342"/>
            </a:xfrm>
            <a:prstGeom prst="rect">
              <a:avLst/>
            </a:prstGeom>
          </p:spPr>
        </p:pic>
        <p:sp>
          <p:nvSpPr>
            <p:cNvPr id="25" name="Text Box 2">
              <a:extLst>
                <a:ext uri="{FF2B5EF4-FFF2-40B4-BE49-F238E27FC236}">
                  <a16:creationId xmlns:a16="http://schemas.microsoft.com/office/drawing/2014/main" id="{7EAF5AAD-2E27-671A-1EF9-A4FEAC84F9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320468" y="5035391"/>
              <a:ext cx="1917700" cy="27305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800"/>
                </a:spcAft>
                <a:buNone/>
              </a:pPr>
              <a:r>
                <a:rPr lang="en-GB" sz="1200" kern="10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Within previous 24hrs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1767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EEE3DB-F3F2-76A9-A21B-A388D73FB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DB6CE089-C281-D6BA-A322-B084175D9128}"/>
              </a:ext>
            </a:extLst>
          </p:cNvPr>
          <p:cNvGrpSpPr/>
          <p:nvPr/>
        </p:nvGrpSpPr>
        <p:grpSpPr>
          <a:xfrm>
            <a:off x="891654" y="3005926"/>
            <a:ext cx="7490346" cy="6656034"/>
            <a:chOff x="0" y="-38100"/>
            <a:chExt cx="3582751" cy="175303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78DC8DA4-EDD2-56A6-AD14-C4085ADEDC97}"/>
                </a:ext>
              </a:extLst>
            </p:cNvPr>
            <p:cNvSpPr/>
            <p:nvPr/>
          </p:nvSpPr>
          <p:spPr>
            <a:xfrm>
              <a:off x="0" y="0"/>
              <a:ext cx="3582751" cy="1714929"/>
            </a:xfrm>
            <a:custGeom>
              <a:avLst/>
              <a:gdLst/>
              <a:ahLst/>
              <a:cxnLst/>
              <a:rect l="l" t="t" r="r" b="b"/>
              <a:pathLst>
                <a:path w="3582751" h="1714929">
                  <a:moveTo>
                    <a:pt x="11382" y="0"/>
                  </a:moveTo>
                  <a:lnTo>
                    <a:pt x="3571368" y="0"/>
                  </a:lnTo>
                  <a:cubicBezTo>
                    <a:pt x="3574387" y="0"/>
                    <a:pt x="3577282" y="1199"/>
                    <a:pt x="3579417" y="3334"/>
                  </a:cubicBezTo>
                  <a:cubicBezTo>
                    <a:pt x="3581552" y="5468"/>
                    <a:pt x="3582751" y="8364"/>
                    <a:pt x="3582751" y="11382"/>
                  </a:cubicBezTo>
                  <a:lnTo>
                    <a:pt x="3582751" y="1703547"/>
                  </a:lnTo>
                  <a:cubicBezTo>
                    <a:pt x="3582751" y="1706566"/>
                    <a:pt x="3581552" y="1709461"/>
                    <a:pt x="3579417" y="1711596"/>
                  </a:cubicBezTo>
                  <a:cubicBezTo>
                    <a:pt x="3577282" y="1713730"/>
                    <a:pt x="3574387" y="1714929"/>
                    <a:pt x="3571368" y="1714929"/>
                  </a:cubicBezTo>
                  <a:lnTo>
                    <a:pt x="11382" y="1714929"/>
                  </a:lnTo>
                  <a:cubicBezTo>
                    <a:pt x="8364" y="1714929"/>
                    <a:pt x="5468" y="1713730"/>
                    <a:pt x="3334" y="1711596"/>
                  </a:cubicBezTo>
                  <a:cubicBezTo>
                    <a:pt x="1199" y="1709461"/>
                    <a:pt x="0" y="1706566"/>
                    <a:pt x="0" y="1703547"/>
                  </a:cubicBezTo>
                  <a:lnTo>
                    <a:pt x="0" y="11382"/>
                  </a:lnTo>
                  <a:cubicBezTo>
                    <a:pt x="0" y="8364"/>
                    <a:pt x="1199" y="5468"/>
                    <a:pt x="3334" y="3334"/>
                  </a:cubicBezTo>
                  <a:cubicBezTo>
                    <a:pt x="5468" y="1199"/>
                    <a:pt x="8364" y="0"/>
                    <a:pt x="11382" y="0"/>
                  </a:cubicBezTo>
                  <a:close/>
                </a:path>
              </a:pathLst>
            </a:custGeom>
            <a:solidFill>
              <a:srgbClr val="F5CEBB">
                <a:alpha val="57647"/>
              </a:srgbClr>
            </a:solidFill>
          </p:spPr>
          <p:txBody>
            <a:bodyPr/>
            <a:lstStyle/>
            <a:p>
              <a:endParaRPr lang="en-GB" noProof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BBF775A6-C060-5039-5AFA-03082177D37F}"/>
                </a:ext>
              </a:extLst>
            </p:cNvPr>
            <p:cNvSpPr txBox="1"/>
            <p:nvPr/>
          </p:nvSpPr>
          <p:spPr>
            <a:xfrm>
              <a:off x="0" y="-38100"/>
              <a:ext cx="3582751" cy="17530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n-GB" noProof="0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160B9E5A-B037-4C9D-0BB1-80743841F9F9}"/>
              </a:ext>
            </a:extLst>
          </p:cNvPr>
          <p:cNvGrpSpPr/>
          <p:nvPr/>
        </p:nvGrpSpPr>
        <p:grpSpPr>
          <a:xfrm>
            <a:off x="914400" y="3030382"/>
            <a:ext cx="299097" cy="6656034"/>
            <a:chOff x="0" y="-38100"/>
            <a:chExt cx="78775" cy="175303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15C6D556-45B2-7696-FA8C-A7C04EA8012B}"/>
                </a:ext>
              </a:extLst>
            </p:cNvPr>
            <p:cNvSpPr/>
            <p:nvPr/>
          </p:nvSpPr>
          <p:spPr>
            <a:xfrm>
              <a:off x="0" y="0"/>
              <a:ext cx="78775" cy="1714929"/>
            </a:xfrm>
            <a:custGeom>
              <a:avLst/>
              <a:gdLst/>
              <a:ahLst/>
              <a:cxnLst/>
              <a:rect l="l" t="t" r="r" b="b"/>
              <a:pathLst>
                <a:path w="78775" h="1714929">
                  <a:moveTo>
                    <a:pt x="0" y="0"/>
                  </a:moveTo>
                  <a:lnTo>
                    <a:pt x="78775" y="0"/>
                  </a:lnTo>
                  <a:lnTo>
                    <a:pt x="78775" y="1714929"/>
                  </a:lnTo>
                  <a:lnTo>
                    <a:pt x="0" y="1714929"/>
                  </a:lnTo>
                  <a:close/>
                </a:path>
              </a:pathLst>
            </a:custGeom>
            <a:solidFill>
              <a:srgbClr val="252364"/>
            </a:solidFill>
          </p:spPr>
          <p:txBody>
            <a:bodyPr/>
            <a:lstStyle/>
            <a:p>
              <a:endParaRPr lang="en-GB" noProof="0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2D1A876E-862E-26B1-6189-37A88045EF2B}"/>
                </a:ext>
              </a:extLst>
            </p:cNvPr>
            <p:cNvSpPr txBox="1"/>
            <p:nvPr/>
          </p:nvSpPr>
          <p:spPr>
            <a:xfrm>
              <a:off x="0" y="-38100"/>
              <a:ext cx="78775" cy="17530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n-GB" noProof="0"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83A1A4E1-4A2D-F6FC-ED50-306337150894}"/>
              </a:ext>
            </a:extLst>
          </p:cNvPr>
          <p:cNvSpPr txBox="1"/>
          <p:nvPr/>
        </p:nvSpPr>
        <p:spPr>
          <a:xfrm>
            <a:off x="891654" y="1817251"/>
            <a:ext cx="16932503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344"/>
              </a:lnSpc>
            </a:pPr>
            <a:r>
              <a:rPr lang="en-GB" sz="9150" b="1" noProof="0">
                <a:solidFill>
                  <a:schemeClr val="accent6">
                    <a:lumMod val="75000"/>
                  </a:schemeClr>
                </a:solidFill>
                <a:latin typeface="Flatory Sans Bold"/>
                <a:ea typeface="Flatory Sans Bold"/>
                <a:cs typeface="Flatory Sans Bold"/>
              </a:rPr>
              <a:t>User Acceptance Forms (UAFs)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900D65A-295D-995C-7AAD-6693735435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600" y="3102710"/>
            <a:ext cx="9365053" cy="6656033"/>
          </a:xfrm>
          <a:prstGeom prst="rect">
            <a:avLst/>
          </a:prstGeom>
        </p:spPr>
      </p:pic>
      <p:sp>
        <p:nvSpPr>
          <p:cNvPr id="14" name="TextBox 5">
            <a:extLst>
              <a:ext uri="{FF2B5EF4-FFF2-40B4-BE49-F238E27FC236}">
                <a16:creationId xmlns:a16="http://schemas.microsoft.com/office/drawing/2014/main" id="{BF574A96-6384-4623-41E2-80607A62E6E0}"/>
              </a:ext>
            </a:extLst>
          </p:cNvPr>
          <p:cNvSpPr txBox="1"/>
          <p:nvPr/>
        </p:nvSpPr>
        <p:spPr>
          <a:xfrm>
            <a:off x="1213496" y="3390900"/>
            <a:ext cx="7016103" cy="69442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GB" sz="3600" noProof="0">
                <a:solidFill>
                  <a:srgbClr val="252D37"/>
                </a:solidFill>
                <a:latin typeface="Barlow"/>
                <a:ea typeface="Barlow"/>
                <a:cs typeface="Barlow"/>
              </a:rPr>
              <a:t>Please only fill in the name, date and sign in the </a:t>
            </a:r>
            <a:r>
              <a:rPr lang="en-GB" sz="3600" b="1" noProof="0">
                <a:solidFill>
                  <a:srgbClr val="252D37"/>
                </a:solidFill>
                <a:latin typeface="Barlow"/>
                <a:ea typeface="Barlow"/>
                <a:cs typeface="Barlow"/>
              </a:rPr>
              <a:t>user acknowledgment box</a:t>
            </a:r>
            <a:r>
              <a:rPr lang="en-GB" sz="3600" noProof="0">
                <a:solidFill>
                  <a:srgbClr val="252D37"/>
                </a:solidFill>
                <a:latin typeface="Barlow"/>
                <a:ea typeface="Barlow"/>
                <a:cs typeface="Barlow"/>
              </a:rPr>
              <a:t>.</a:t>
            </a:r>
          </a:p>
          <a:p>
            <a:pPr marL="323850" lvl="1">
              <a:lnSpc>
                <a:spcPts val="4200"/>
              </a:lnSpc>
            </a:pPr>
            <a:endParaRPr lang="en-GB" sz="3600" noProof="0">
              <a:solidFill>
                <a:srgbClr val="252D37"/>
              </a:solidFill>
              <a:latin typeface="Barlow"/>
              <a:ea typeface="Barlow"/>
              <a:cs typeface="Barlow"/>
            </a:endParaRP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GB" sz="3600" noProof="0">
                <a:solidFill>
                  <a:srgbClr val="252D37"/>
                </a:solidFill>
                <a:latin typeface="Barlow"/>
                <a:ea typeface="Barlow"/>
                <a:cs typeface="Barlow"/>
              </a:rPr>
              <a:t>Once filled in please return to the </a:t>
            </a:r>
            <a:r>
              <a:rPr lang="en-GB" sz="3600" b="1" noProof="0">
                <a:solidFill>
                  <a:srgbClr val="252D37"/>
                </a:solidFill>
                <a:latin typeface="Barlow"/>
                <a:ea typeface="Barlow"/>
                <a:cs typeface="Barlow"/>
              </a:rPr>
              <a:t>PANTHER team </a:t>
            </a:r>
            <a:r>
              <a:rPr lang="en-GB" sz="3600" noProof="0">
                <a:solidFill>
                  <a:srgbClr val="252D37"/>
                </a:solidFill>
                <a:latin typeface="Barlow"/>
                <a:ea typeface="Barlow"/>
                <a:cs typeface="Barlow"/>
              </a:rPr>
              <a:t>who will countersign and process with our Clinical Data Team. </a:t>
            </a: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endParaRPr lang="en-GB" sz="3600" noProof="0">
              <a:solidFill>
                <a:srgbClr val="252D37"/>
              </a:solidFill>
              <a:latin typeface="Barlow"/>
              <a:ea typeface="Barlow"/>
              <a:cs typeface="Barlow"/>
            </a:endParaRP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GB" sz="3600" b="1" noProof="0">
                <a:solidFill>
                  <a:srgbClr val="252D37"/>
                </a:solidFill>
                <a:latin typeface="Barlow"/>
                <a:ea typeface="Barlow"/>
                <a:cs typeface="Barlow"/>
              </a:rPr>
              <a:t>Please do not send it to them directly</a:t>
            </a:r>
            <a:r>
              <a:rPr lang="en-GB" sz="3600" noProof="0">
                <a:solidFill>
                  <a:srgbClr val="252D37"/>
                </a:solidFill>
                <a:latin typeface="Barlow"/>
                <a:ea typeface="Barlow"/>
                <a:cs typeface="Barlow"/>
              </a:rPr>
              <a:t>.</a:t>
            </a: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endParaRPr lang="en-GB" sz="3600" noProof="0">
              <a:solidFill>
                <a:srgbClr val="252D37"/>
              </a:solidFill>
              <a:latin typeface="Barlow"/>
            </a:endParaRP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endParaRPr lang="en-GB" sz="3000" noProof="0">
              <a:solidFill>
                <a:srgbClr val="252D37"/>
              </a:solidFill>
              <a:latin typeface="Barlow"/>
            </a:endParaRPr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id="{E244A306-8F21-8B4C-DE5C-25898D0F58A3}"/>
              </a:ext>
            </a:extLst>
          </p:cNvPr>
          <p:cNvSpPr txBox="1"/>
          <p:nvPr/>
        </p:nvSpPr>
        <p:spPr>
          <a:xfrm>
            <a:off x="16841815" y="9109882"/>
            <a:ext cx="1063569" cy="552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19"/>
              </a:lnSpc>
            </a:pPr>
            <a:r>
              <a:rPr lang="en-GB" sz="4000" b="1" noProof="0">
                <a:solidFill>
                  <a:srgbClr val="252364"/>
                </a:solidFill>
                <a:latin typeface="Barlow Bold"/>
                <a:ea typeface="Barlow Bold"/>
                <a:cs typeface="Barlow Bold"/>
                <a:sym typeface="Barlow Bold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010721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12ECF5-DD3E-C132-3C94-F747AD0940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EAEBC7BD-4051-0BD2-29DF-FCB2FABB24C5}"/>
              </a:ext>
            </a:extLst>
          </p:cNvPr>
          <p:cNvGrpSpPr/>
          <p:nvPr/>
        </p:nvGrpSpPr>
        <p:grpSpPr>
          <a:xfrm>
            <a:off x="876300" y="3286463"/>
            <a:ext cx="9015750" cy="6274483"/>
            <a:chOff x="0" y="-38100"/>
            <a:chExt cx="1777884" cy="1652539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6D56D10A-4CD7-C52B-079D-208384D0C4DF}"/>
                </a:ext>
              </a:extLst>
            </p:cNvPr>
            <p:cNvSpPr/>
            <p:nvPr/>
          </p:nvSpPr>
          <p:spPr>
            <a:xfrm>
              <a:off x="0" y="0"/>
              <a:ext cx="1777884" cy="1614439"/>
            </a:xfrm>
            <a:custGeom>
              <a:avLst/>
              <a:gdLst/>
              <a:ahLst/>
              <a:cxnLst/>
              <a:rect l="l" t="t" r="r" b="b"/>
              <a:pathLst>
                <a:path w="1777884" h="1614439">
                  <a:moveTo>
                    <a:pt x="51610" y="0"/>
                  </a:moveTo>
                  <a:lnTo>
                    <a:pt x="1726274" y="0"/>
                  </a:lnTo>
                  <a:cubicBezTo>
                    <a:pt x="1754778" y="0"/>
                    <a:pt x="1777884" y="23106"/>
                    <a:pt x="1777884" y="51610"/>
                  </a:cubicBezTo>
                  <a:lnTo>
                    <a:pt x="1777884" y="1562829"/>
                  </a:lnTo>
                  <a:cubicBezTo>
                    <a:pt x="1777884" y="1591332"/>
                    <a:pt x="1754778" y="1614439"/>
                    <a:pt x="1726274" y="1614439"/>
                  </a:cubicBezTo>
                  <a:lnTo>
                    <a:pt x="51610" y="1614439"/>
                  </a:lnTo>
                  <a:cubicBezTo>
                    <a:pt x="23106" y="1614439"/>
                    <a:pt x="0" y="1591332"/>
                    <a:pt x="0" y="1562829"/>
                  </a:cubicBezTo>
                  <a:lnTo>
                    <a:pt x="0" y="51610"/>
                  </a:lnTo>
                  <a:cubicBezTo>
                    <a:pt x="0" y="23106"/>
                    <a:pt x="23106" y="0"/>
                    <a:pt x="51610" y="0"/>
                  </a:cubicBezTo>
                  <a:close/>
                </a:path>
              </a:pathLst>
            </a:custGeom>
            <a:solidFill>
              <a:srgbClr val="D96627">
                <a:alpha val="18824"/>
              </a:srgbClr>
            </a:solidFill>
          </p:spPr>
          <p:txBody>
            <a:bodyPr/>
            <a:lstStyle/>
            <a:p>
              <a:endParaRPr lang="en-GB" noProof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A17AA9FA-F851-4202-E5EE-A6890E9BBA17}"/>
                </a:ext>
              </a:extLst>
            </p:cNvPr>
            <p:cNvSpPr txBox="1"/>
            <p:nvPr/>
          </p:nvSpPr>
          <p:spPr>
            <a:xfrm>
              <a:off x="0" y="-38100"/>
              <a:ext cx="1777884" cy="16525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n-GB" noProof="0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038CDEEC-307F-5561-A19D-0281356EECC3}"/>
              </a:ext>
            </a:extLst>
          </p:cNvPr>
          <p:cNvGrpSpPr/>
          <p:nvPr/>
        </p:nvGrpSpPr>
        <p:grpSpPr>
          <a:xfrm>
            <a:off x="876299" y="3259394"/>
            <a:ext cx="8460205" cy="431558"/>
            <a:chOff x="0" y="-38100"/>
            <a:chExt cx="1777884" cy="113216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B50D5236-24CC-B797-4F18-EE52B941D764}"/>
                </a:ext>
              </a:extLst>
            </p:cNvPr>
            <p:cNvSpPr/>
            <p:nvPr/>
          </p:nvSpPr>
          <p:spPr>
            <a:xfrm>
              <a:off x="0" y="0"/>
              <a:ext cx="1777884" cy="75116"/>
            </a:xfrm>
            <a:custGeom>
              <a:avLst/>
              <a:gdLst/>
              <a:ahLst/>
              <a:cxnLst/>
              <a:rect l="l" t="t" r="r" b="b"/>
              <a:pathLst>
                <a:path w="1777884" h="75116">
                  <a:moveTo>
                    <a:pt x="0" y="0"/>
                  </a:moveTo>
                  <a:lnTo>
                    <a:pt x="1777884" y="0"/>
                  </a:lnTo>
                  <a:lnTo>
                    <a:pt x="1777884" y="75116"/>
                  </a:lnTo>
                  <a:lnTo>
                    <a:pt x="0" y="75116"/>
                  </a:lnTo>
                  <a:close/>
                </a:path>
              </a:pathLst>
            </a:custGeom>
            <a:solidFill>
              <a:srgbClr val="252364"/>
            </a:solidFill>
          </p:spPr>
          <p:txBody>
            <a:bodyPr/>
            <a:lstStyle/>
            <a:p>
              <a:endParaRPr lang="en-GB" noProof="0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65DFA196-2DEC-5F0F-14F0-B95BF4092F53}"/>
                </a:ext>
              </a:extLst>
            </p:cNvPr>
            <p:cNvSpPr txBox="1"/>
            <p:nvPr/>
          </p:nvSpPr>
          <p:spPr>
            <a:xfrm>
              <a:off x="0" y="-38100"/>
              <a:ext cx="1777884" cy="1132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n-GB" noProof="0"/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5C71769D-B599-5C8F-0669-87FD38D3AE21}"/>
              </a:ext>
            </a:extLst>
          </p:cNvPr>
          <p:cNvGrpSpPr/>
          <p:nvPr/>
        </p:nvGrpSpPr>
        <p:grpSpPr>
          <a:xfrm rot="-5400000">
            <a:off x="12915768" y="7681938"/>
            <a:ext cx="1279986" cy="1279986"/>
            <a:chOff x="0" y="0"/>
            <a:chExt cx="812800" cy="812800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3DC40BFF-8249-810B-86FE-F98831BB35BB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252364"/>
            </a:solidFill>
          </p:spPr>
          <p:txBody>
            <a:bodyPr/>
            <a:lstStyle/>
            <a:p>
              <a:endParaRPr lang="en-GB" noProof="0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C402E6FB-94B2-472C-F366-DF84199B6A87}"/>
                </a:ext>
              </a:extLst>
            </p:cNvPr>
            <p:cNvSpPr txBox="1"/>
            <p:nvPr/>
          </p:nvSpPr>
          <p:spPr>
            <a:xfrm>
              <a:off x="0" y="165100"/>
              <a:ext cx="7112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GB" noProof="0"/>
            </a:p>
          </p:txBody>
        </p:sp>
      </p:grpSp>
      <p:sp>
        <p:nvSpPr>
          <p:cNvPr id="13" name="TextBox 13">
            <a:extLst>
              <a:ext uri="{FF2B5EF4-FFF2-40B4-BE49-F238E27FC236}">
                <a16:creationId xmlns:a16="http://schemas.microsoft.com/office/drawing/2014/main" id="{1C6A665C-3CE6-9A6A-630A-E5C2FB7B0F2C}"/>
              </a:ext>
            </a:extLst>
          </p:cNvPr>
          <p:cNvSpPr txBox="1"/>
          <p:nvPr/>
        </p:nvSpPr>
        <p:spPr>
          <a:xfrm>
            <a:off x="876298" y="2277207"/>
            <a:ext cx="16535400" cy="1991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344"/>
              </a:lnSpc>
            </a:pPr>
            <a:r>
              <a:rPr lang="en-GB" sz="9180" b="1" noProof="0">
                <a:solidFill>
                  <a:schemeClr val="accent6">
                    <a:lumMod val="75000"/>
                  </a:schemeClr>
                </a:solidFill>
                <a:latin typeface="Flatory Sans Bold"/>
                <a:ea typeface="Flatory Sans Bold"/>
                <a:cs typeface="Flatory Sans Bold"/>
                <a:sym typeface="Flatory Sans Bold"/>
              </a:rPr>
              <a:t>Consent Animation for Patients</a:t>
            </a:r>
          </a:p>
          <a:p>
            <a:pPr algn="l">
              <a:lnSpc>
                <a:spcPts val="7344"/>
              </a:lnSpc>
            </a:pPr>
            <a:endParaRPr lang="en-GB" sz="9180" b="1" noProof="0">
              <a:solidFill>
                <a:schemeClr val="accent6">
                  <a:lumMod val="75000"/>
                </a:schemeClr>
              </a:solidFill>
              <a:latin typeface="Flatory Sans Bold"/>
              <a:ea typeface="Flatory Sans Bold"/>
              <a:cs typeface="Flatory Sans Bold"/>
              <a:sym typeface="Flatory Sans Bold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F181075A-14C1-BA6D-C889-F97CAAAEB576}"/>
              </a:ext>
            </a:extLst>
          </p:cNvPr>
          <p:cNvSpPr txBox="1"/>
          <p:nvPr/>
        </p:nvSpPr>
        <p:spPr>
          <a:xfrm>
            <a:off x="1047819" y="3926504"/>
            <a:ext cx="8571329" cy="78308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>
              <a:lnSpc>
                <a:spcPts val="4122"/>
              </a:lnSpc>
              <a:buFont typeface="Arial" panose="020B0604020202020204" pitchFamily="34" charset="0"/>
              <a:buChar char="•"/>
            </a:pPr>
            <a:r>
              <a:rPr lang="en-GB" sz="3600" noProof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We have a useful patient consent animation available online.</a:t>
            </a:r>
          </a:p>
          <a:p>
            <a:pPr marL="571500" indent="-571500">
              <a:lnSpc>
                <a:spcPts val="4122"/>
              </a:lnSpc>
              <a:buFont typeface="Arial" panose="020B0604020202020204" pitchFamily="34" charset="0"/>
              <a:buChar char="•"/>
            </a:pPr>
            <a:endParaRPr lang="en-GB" sz="3600" noProof="0">
              <a:solidFill>
                <a:srgbClr val="252D37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571500" indent="-571500">
              <a:lnSpc>
                <a:spcPts val="4122"/>
              </a:lnSpc>
              <a:buFont typeface="Arial" panose="020B0604020202020204" pitchFamily="34" charset="0"/>
              <a:buChar char="•"/>
            </a:pPr>
            <a:r>
              <a:rPr lang="en-GB" sz="3600" noProof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It summarises the study/processes in</a:t>
            </a:r>
            <a:r>
              <a:rPr lang="en-GB" sz="360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 lay terminology so patients can understand the trial more easily. </a:t>
            </a:r>
            <a:endParaRPr lang="en-GB" sz="3600" noProof="0">
              <a:solidFill>
                <a:srgbClr val="252D37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571500" indent="-571500">
              <a:lnSpc>
                <a:spcPts val="4122"/>
              </a:lnSpc>
              <a:buFont typeface="Arial" panose="020B0604020202020204" pitchFamily="34" charset="0"/>
              <a:buChar char="•"/>
            </a:pPr>
            <a:endParaRPr lang="en-GB" sz="3600" noProof="0">
              <a:solidFill>
                <a:srgbClr val="252D37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571500" indent="-571500">
              <a:lnSpc>
                <a:spcPts val="4122"/>
              </a:lnSpc>
              <a:buFont typeface="Arial" panose="020B0604020202020204" pitchFamily="34" charset="0"/>
              <a:buChar char="•"/>
            </a:pPr>
            <a:r>
              <a:rPr lang="en-GB" sz="3600" noProof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</a:rPr>
              <a:t>Please signpost any patients/representatives who prefer visual aids or information.</a:t>
            </a:r>
          </a:p>
          <a:p>
            <a:pPr>
              <a:lnSpc>
                <a:spcPts val="4122"/>
              </a:lnSpc>
            </a:pPr>
            <a:endParaRPr lang="en-GB" sz="4000" b="1" noProof="0">
              <a:solidFill>
                <a:srgbClr val="252D37"/>
              </a:solidFill>
              <a:latin typeface="Barlow"/>
              <a:ea typeface="Barlow"/>
              <a:cs typeface="Barlow"/>
              <a:sym typeface="Barlow"/>
            </a:endParaRPr>
          </a:p>
          <a:p>
            <a:pPr>
              <a:lnSpc>
                <a:spcPts val="4122"/>
              </a:lnSpc>
            </a:pPr>
            <a:endParaRPr lang="en-GB" sz="4000" noProof="0">
              <a:solidFill>
                <a:srgbClr val="252D37"/>
              </a:solidFill>
              <a:latin typeface="Barlow"/>
              <a:ea typeface="Barlow"/>
              <a:cs typeface="Barlow"/>
              <a:sym typeface="Barlow"/>
            </a:endParaRPr>
          </a:p>
          <a:p>
            <a:pPr algn="just">
              <a:lnSpc>
                <a:spcPts val="4122"/>
              </a:lnSpc>
            </a:pPr>
            <a:endParaRPr lang="en-GB" sz="2944" noProof="0">
              <a:solidFill>
                <a:srgbClr val="252D37"/>
              </a:solidFill>
              <a:latin typeface="Barlow"/>
              <a:ea typeface="Barlow"/>
              <a:cs typeface="Barlow"/>
              <a:sym typeface="Barlow"/>
            </a:endParaRPr>
          </a:p>
          <a:p>
            <a:pPr algn="just">
              <a:lnSpc>
                <a:spcPts val="4122"/>
              </a:lnSpc>
            </a:pPr>
            <a:endParaRPr lang="en-GB" sz="2944" noProof="0">
              <a:solidFill>
                <a:srgbClr val="252D37"/>
              </a:solidFill>
              <a:latin typeface="Barlow"/>
              <a:ea typeface="Barlow"/>
              <a:cs typeface="Barlow"/>
              <a:sym typeface="Barlow"/>
            </a:endParaRPr>
          </a:p>
          <a:p>
            <a:pPr algn="just">
              <a:lnSpc>
                <a:spcPts val="4122"/>
              </a:lnSpc>
            </a:pPr>
            <a:endParaRPr lang="en-GB" sz="2944" noProof="0">
              <a:solidFill>
                <a:srgbClr val="252D37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85C3B18D-BF2A-0532-AC9B-443AFB2C179E}"/>
              </a:ext>
            </a:extLst>
          </p:cNvPr>
          <p:cNvSpPr txBox="1"/>
          <p:nvPr/>
        </p:nvSpPr>
        <p:spPr>
          <a:xfrm>
            <a:off x="16764000" y="9410700"/>
            <a:ext cx="1063569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19"/>
              </a:lnSpc>
            </a:pPr>
            <a:r>
              <a:rPr lang="en-GB" sz="4000" b="1">
                <a:solidFill>
                  <a:srgbClr val="252364"/>
                </a:solidFill>
                <a:latin typeface="Barlow Bold"/>
                <a:ea typeface="Barlow Bold"/>
                <a:cs typeface="Barlow Bold"/>
                <a:sym typeface="Barlow Bold"/>
              </a:rPr>
              <a:t>8</a:t>
            </a:r>
            <a:endParaRPr lang="en-GB" sz="4000" b="1" noProof="0">
              <a:solidFill>
                <a:srgbClr val="252364"/>
              </a:solidFill>
              <a:latin typeface="Barlow Bold"/>
              <a:ea typeface="Barlow Bold"/>
              <a:cs typeface="Barlow Bold"/>
              <a:sym typeface="Barlow Bold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A0AB089-66A8-9914-2DAD-843BB18DE6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387" y="3286463"/>
            <a:ext cx="6984614" cy="422901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E4F6E6F-6838-7897-3101-2088584150B5}"/>
              </a:ext>
            </a:extLst>
          </p:cNvPr>
          <p:cNvSpPr txBox="1"/>
          <p:nvPr/>
        </p:nvSpPr>
        <p:spPr>
          <a:xfrm>
            <a:off x="10888761" y="9083892"/>
            <a:ext cx="533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noProof="0">
                <a:solidFill>
                  <a:srgbClr val="252D37"/>
                </a:solidFill>
                <a:latin typeface="Barlow"/>
                <a:ea typeface="Barlow"/>
                <a:cs typeface="Barlow"/>
                <a:sym typeface="Barlow"/>
                <a:hlinkClick r:id="rId3"/>
              </a:rPr>
              <a:t>www.panthertrial.org.uk/videos</a:t>
            </a:r>
            <a:endParaRPr lang="en-GB" sz="2800" b="1" noProof="0">
              <a:solidFill>
                <a:srgbClr val="252D37"/>
              </a:solidFill>
              <a:latin typeface="Barlow"/>
              <a:ea typeface="Barlow"/>
              <a:cs typeface="Barlow"/>
              <a:sym typeface="Barlow"/>
            </a:endParaRPr>
          </a:p>
          <a:p>
            <a:endParaRPr lang="en-GB" sz="2800" noProof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EAEFDAF-037E-42AF-9E76-B040A17619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8662" y="114300"/>
            <a:ext cx="1690676" cy="1690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695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D2CEA8A7BDDA4FBC2A214595BFB666" ma:contentTypeVersion="19" ma:contentTypeDescription="Create a new document." ma:contentTypeScope="" ma:versionID="d6a6828f838ff768d6c056efb3d5eacb">
  <xsd:schema xmlns:xsd="http://www.w3.org/2001/XMLSchema" xmlns:xs="http://www.w3.org/2001/XMLSchema" xmlns:p="http://schemas.microsoft.com/office/2006/metadata/properties" xmlns:ns2="84733a00-f160-4d8a-a8ce-20d4fc8c8cbd" xmlns:ns3="00e30c9c-22c8-4e54-88f8-7f24e5a05ad7" targetNamespace="http://schemas.microsoft.com/office/2006/metadata/properties" ma:root="true" ma:fieldsID="a4eb6b36ec184d67fa86c025ee719186" ns2:_="" ns3:_="">
    <xsd:import namespace="84733a00-f160-4d8a-a8ce-20d4fc8c8cbd"/>
    <xsd:import namespace="00e30c9c-22c8-4e54-88f8-7f24e5a05ad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733a00-f160-4d8a-a8ce-20d4fc8c8c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74661dae-d6df-48fc-a54e-a577d2899e9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Location" ma:index="23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e30c9c-22c8-4e54-88f8-7f24e5a05ad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1a8a83f6-029d-4fff-be50-5a88e960ea95}" ma:internalName="TaxCatchAll" ma:showField="CatchAllData" ma:web="00e30c9c-22c8-4e54-88f8-7f24e5a05ad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4733a00-f160-4d8a-a8ce-20d4fc8c8cbd">
      <Terms xmlns="http://schemas.microsoft.com/office/infopath/2007/PartnerControls"/>
    </lcf76f155ced4ddcb4097134ff3c332f>
    <TaxCatchAll xmlns="00e30c9c-22c8-4e54-88f8-7f24e5a05ad7" xsi:nil="true"/>
  </documentManagement>
</p:properties>
</file>

<file path=customXml/itemProps1.xml><?xml version="1.0" encoding="utf-8"?>
<ds:datastoreItem xmlns:ds="http://schemas.openxmlformats.org/officeDocument/2006/customXml" ds:itemID="{ABAD5D58-A34F-4EDC-AFB0-388AA699AD8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8E75F00-B96C-4590-8B4A-27C965E0FB31}">
  <ds:schemaRefs>
    <ds:schemaRef ds:uri="00e30c9c-22c8-4e54-88f8-7f24e5a05ad7"/>
    <ds:schemaRef ds:uri="84733a00-f160-4d8a-a8ce-20d4fc8c8cb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A1FDA0D-E3D1-4511-8568-F9089D84A395}">
  <ds:schemaRefs>
    <ds:schemaRef ds:uri="00e30c9c-22c8-4e54-88f8-7f24e5a05ad7"/>
    <ds:schemaRef ds:uri="84733a00-f160-4d8a-a8ce-20d4fc8c8cb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1802</TotalTime>
  <Words>721</Words>
  <Application>Microsoft Office PowerPoint</Application>
  <PresentationFormat>Custom</PresentationFormat>
  <Paragraphs>107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Flatory Sans Bold</vt:lpstr>
      <vt:lpstr>Aptos</vt:lpstr>
      <vt:lpstr>Arial</vt:lpstr>
      <vt:lpstr>Flatory Sans</vt:lpstr>
      <vt:lpstr>Barlow</vt:lpstr>
      <vt:lpstr>Barlow 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Orange Professional Research Project Presentation</dc:title>
  <dc:creator>Stronach, Lucy</dc:creator>
  <cp:lastModifiedBy>Stronach, Lucy</cp:lastModifiedBy>
  <cp:revision>5</cp:revision>
  <dcterms:created xsi:type="dcterms:W3CDTF">2006-08-16T00:00:00Z</dcterms:created>
  <dcterms:modified xsi:type="dcterms:W3CDTF">2026-08-21T14:27:40Z</dcterms:modified>
  <dc:identifier>DAHBxdnkmwQ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0x010100C5D2CEA8A7BDDA4FBC2A214595BFB666</vt:lpwstr>
  </property>
  <property fmtid="{D5CDD505-2E9C-101B-9397-08002B2CF9AE}" pid="3" name="MediaServiceImageTags">
    <vt:lpwstr/>
  </property>
</Properties>
</file>