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4" r:id="rId24"/>
  </p:sldIdLst>
  <p:sldSz cx="18288000" cy="10287000"/>
  <p:notesSz cx="6858000" cy="9144000"/>
  <p:embeddedFontLst>
    <p:embeddedFont>
      <p:font typeface="Inter Bold" panose="020B0604020202020204" charset="0"/>
      <p:regular r:id="rId26"/>
    </p:embeddedFont>
    <p:embeddedFont>
      <p:font typeface="Inter Bold Italics" panose="020B0604020202020204" charset="0"/>
      <p:regular r:id="rId27"/>
    </p:embeddedFont>
    <p:embeddedFont>
      <p:font typeface="Inter Medium" panose="020B0604020202020204" charset="0"/>
      <p:regular r:id="rId28"/>
    </p:embeddedFont>
    <p:embeddedFont>
      <p:font typeface="Inter Ultra-Bold" panose="020B0604020202020204" charset="0"/>
      <p:regular r:id="rId29"/>
    </p:embeddedFont>
    <p:embeddedFont>
      <p:font typeface="Open Sans" panose="020B0606030504020204" pitchFamily="34" charset="0"/>
      <p:regular r:id="rId30"/>
      <p:bold r:id="rId31"/>
      <p:italic r:id="rId32"/>
      <p:boldItalic r:id="rId33"/>
    </p:embeddedFont>
    <p:embeddedFont>
      <p:font typeface="Open Sans Bold" panose="020B0806030504020204" charset="0"/>
      <p:regular r:id="rId34"/>
      <p:bold r:id="rId35"/>
    </p:embeddedFont>
    <p:embeddedFont>
      <p:font typeface="Open Sans Medium" panose="020B0604020202020204" charset="0"/>
      <p:regular r:id="rId36"/>
    </p:embeddedFont>
    <p:embeddedFont>
      <p:font typeface="Open Sans Semi-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DFE0F-7532-1871-E16E-AE75B3B51B1C}" v="35" dt="2025-07-18T10:21:29.919"/>
    <p1510:client id="{46319AD5-D711-434E-A6AA-762B7503E600}" v="297" dt="2025-07-18T08:58:37.691"/>
    <p1510:client id="{47C43A13-B7DD-5E62-4B34-97FB288469DB}" v="61" dt="2025-07-17T16:05:53.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57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972A8-BADB-4702-8E67-19AF63CB06D2}" type="datetimeFigureOut">
              <a:rPr lang="en-GB" smtClean="0"/>
              <a:t>21/07/2025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1D8AC-A3D6-4BE6-A979-31639206B6AE}" type="slidenum">
              <a:rPr lang="en-GB" smtClean="0"/>
              <a:t>‹#›</a:t>
            </a:fld>
            <a:endParaRPr lang="en-GB"/>
          </a:p>
        </p:txBody>
      </p:sp>
    </p:spTree>
    <p:extLst>
      <p:ext uri="{BB962C8B-B14F-4D97-AF65-F5344CB8AC3E}">
        <p14:creationId xmlns:p14="http://schemas.microsoft.com/office/powerpoint/2010/main" val="285629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861D8AC-A3D6-4BE6-A979-31639206B6AE}" type="slidenum">
              <a:rPr lang="en-GB" smtClean="0"/>
              <a:t>16</a:t>
            </a:fld>
            <a:endParaRPr lang="en-GB"/>
          </a:p>
        </p:txBody>
      </p:sp>
    </p:spTree>
    <p:extLst>
      <p:ext uri="{BB962C8B-B14F-4D97-AF65-F5344CB8AC3E}">
        <p14:creationId xmlns:p14="http://schemas.microsoft.com/office/powerpoint/2010/main" val="271518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861D8AC-A3D6-4BE6-A979-31639206B6AE}" type="slidenum">
              <a:rPr lang="en-GB" smtClean="0"/>
              <a:t>17</a:t>
            </a:fld>
            <a:endParaRPr lang="en-GB"/>
          </a:p>
        </p:txBody>
      </p:sp>
    </p:spTree>
    <p:extLst>
      <p:ext uri="{BB962C8B-B14F-4D97-AF65-F5344CB8AC3E}">
        <p14:creationId xmlns:p14="http://schemas.microsoft.com/office/powerpoint/2010/main" val="258599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hyperlink" Target="mailto:m.r.smit@amsterdamumc.n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2759" y="6802807"/>
            <a:ext cx="5402508" cy="54025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solidFill>
            <a:ln w="952500" cap="sq">
              <a:solidFill>
                <a:srgbClr val="F6F6F6"/>
              </a:solidFill>
              <a:prstDash val="solid"/>
              <a:miter/>
            </a:ln>
          </p:spPr>
          <p:txBody>
            <a:bodyPr/>
            <a:lstStyle/>
            <a:p>
              <a:endParaRPr lang="en-GB"/>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5" name="AutoShape 5"/>
          <p:cNvSpPr/>
          <p:nvPr/>
        </p:nvSpPr>
        <p:spPr>
          <a:xfrm>
            <a:off x="1074658" y="8563446"/>
            <a:ext cx="16138684" cy="0"/>
          </a:xfrm>
          <a:prstGeom prst="line">
            <a:avLst/>
          </a:prstGeom>
          <a:ln w="38100" cap="flat">
            <a:solidFill>
              <a:srgbClr val="FFA32A"/>
            </a:solidFill>
            <a:prstDash val="solid"/>
            <a:headEnd type="none" w="sm" len="sm"/>
            <a:tailEnd type="none" w="sm" len="sm"/>
          </a:ln>
        </p:spPr>
        <p:txBody>
          <a:bodyPr/>
          <a:lstStyle/>
          <a:p>
            <a:endParaRPr lang="en-GB"/>
          </a:p>
        </p:txBody>
      </p:sp>
      <p:grpSp>
        <p:nvGrpSpPr>
          <p:cNvPr id="6" name="Group 6"/>
          <p:cNvGrpSpPr/>
          <p:nvPr/>
        </p:nvGrpSpPr>
        <p:grpSpPr>
          <a:xfrm>
            <a:off x="1074658" y="5553371"/>
            <a:ext cx="447675" cy="44767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32A"/>
            </a:solidFill>
          </p:spPr>
          <p:txBody>
            <a:bodyPr/>
            <a:lstStyle/>
            <a:p>
              <a:endParaRPr lang="en-GB"/>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9" name="Group 9"/>
          <p:cNvGrpSpPr/>
          <p:nvPr/>
        </p:nvGrpSpPr>
        <p:grpSpPr>
          <a:xfrm>
            <a:off x="15972039" y="656036"/>
            <a:ext cx="1241303" cy="575606"/>
            <a:chOff x="0" y="0"/>
            <a:chExt cx="326928" cy="151600"/>
          </a:xfrm>
        </p:grpSpPr>
        <p:sp>
          <p:nvSpPr>
            <p:cNvPr id="10" name="Freeform 10"/>
            <p:cNvSpPr/>
            <p:nvPr/>
          </p:nvSpPr>
          <p:spPr>
            <a:xfrm>
              <a:off x="0" y="0"/>
              <a:ext cx="326928" cy="151600"/>
            </a:xfrm>
            <a:custGeom>
              <a:avLst/>
              <a:gdLst/>
              <a:ahLst/>
              <a:cxnLst/>
              <a:rect l="l" t="t" r="r" b="b"/>
              <a:pathLst>
                <a:path w="326928" h="151600">
                  <a:moveTo>
                    <a:pt x="75800" y="0"/>
                  </a:moveTo>
                  <a:lnTo>
                    <a:pt x="251128" y="0"/>
                  </a:lnTo>
                  <a:cubicBezTo>
                    <a:pt x="292991" y="0"/>
                    <a:pt x="326928" y="33937"/>
                    <a:pt x="326928" y="75800"/>
                  </a:cubicBezTo>
                  <a:lnTo>
                    <a:pt x="326928" y="75800"/>
                  </a:lnTo>
                  <a:cubicBezTo>
                    <a:pt x="326928" y="117663"/>
                    <a:pt x="292991" y="151600"/>
                    <a:pt x="251128" y="151600"/>
                  </a:cubicBezTo>
                  <a:lnTo>
                    <a:pt x="75800" y="151600"/>
                  </a:lnTo>
                  <a:cubicBezTo>
                    <a:pt x="33937" y="151600"/>
                    <a:pt x="0" y="117663"/>
                    <a:pt x="0" y="75800"/>
                  </a:cubicBezTo>
                  <a:lnTo>
                    <a:pt x="0" y="75800"/>
                  </a:lnTo>
                  <a:cubicBezTo>
                    <a:pt x="0" y="33937"/>
                    <a:pt x="33937" y="0"/>
                    <a:pt x="75800" y="0"/>
                  </a:cubicBezTo>
                  <a:close/>
                </a:path>
              </a:pathLst>
            </a:custGeom>
            <a:solidFill>
              <a:srgbClr val="FFA32A"/>
            </a:solidFill>
          </p:spPr>
          <p:txBody>
            <a:bodyPr/>
            <a:lstStyle/>
            <a:p>
              <a:endParaRPr lang="en-GB"/>
            </a:p>
          </p:txBody>
        </p:sp>
        <p:sp>
          <p:nvSpPr>
            <p:cNvPr id="11" name="TextBox 11"/>
            <p:cNvSpPr txBox="1"/>
            <p:nvPr/>
          </p:nvSpPr>
          <p:spPr>
            <a:xfrm>
              <a:off x="0" y="-47625"/>
              <a:ext cx="326928" cy="199225"/>
            </a:xfrm>
            <a:prstGeom prst="rect">
              <a:avLst/>
            </a:prstGeom>
          </p:spPr>
          <p:txBody>
            <a:bodyPr lIns="50800" tIns="50800" rIns="50800" bIns="50800" rtlCol="0" anchor="ctr"/>
            <a:lstStyle/>
            <a:p>
              <a:pPr algn="ctr">
                <a:lnSpc>
                  <a:spcPts val="2479"/>
                </a:lnSpc>
              </a:pPr>
              <a:endParaRPr/>
            </a:p>
          </p:txBody>
        </p:sp>
      </p:grpSp>
      <p:sp>
        <p:nvSpPr>
          <p:cNvPr id="12" name="Freeform 12"/>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16592691" y="8761162"/>
            <a:ext cx="1378537" cy="1485798"/>
          </a:xfrm>
          <a:custGeom>
            <a:avLst/>
            <a:gdLst/>
            <a:ahLst/>
            <a:cxnLst/>
            <a:rect l="l" t="t" r="r" b="b"/>
            <a:pathLst>
              <a:path w="1378537" h="1485798">
                <a:moveTo>
                  <a:pt x="0" y="0"/>
                </a:moveTo>
                <a:lnTo>
                  <a:pt x="1378537" y="0"/>
                </a:lnTo>
                <a:lnTo>
                  <a:pt x="1378537" y="1485798"/>
                </a:lnTo>
                <a:lnTo>
                  <a:pt x="0" y="1485798"/>
                </a:lnTo>
                <a:lnTo>
                  <a:pt x="0" y="0"/>
                </a:lnTo>
                <a:close/>
              </a:path>
            </a:pathLst>
          </a:custGeom>
          <a:blipFill>
            <a:blip r:embed="rId4"/>
            <a:stretch>
              <a:fillRect l="-8187" r="-8187"/>
            </a:stretch>
          </a:blipFill>
        </p:spPr>
        <p:txBody>
          <a:bodyPr/>
          <a:lstStyle/>
          <a:p>
            <a:endParaRPr lang="en-GB"/>
          </a:p>
        </p:txBody>
      </p:sp>
      <p:sp>
        <p:nvSpPr>
          <p:cNvPr id="14" name="Freeform 14"/>
          <p:cNvSpPr/>
          <p:nvPr/>
        </p:nvSpPr>
        <p:spPr>
          <a:xfrm>
            <a:off x="9144000" y="344822"/>
            <a:ext cx="10417999" cy="7813499"/>
          </a:xfrm>
          <a:custGeom>
            <a:avLst/>
            <a:gdLst/>
            <a:ahLst/>
            <a:cxnLst/>
            <a:rect l="l" t="t" r="r" b="b"/>
            <a:pathLst>
              <a:path w="10417999" h="7813499">
                <a:moveTo>
                  <a:pt x="0" y="0"/>
                </a:moveTo>
                <a:lnTo>
                  <a:pt x="10417999" y="0"/>
                </a:lnTo>
                <a:lnTo>
                  <a:pt x="10417999" y="7813499"/>
                </a:lnTo>
                <a:lnTo>
                  <a:pt x="0" y="7813499"/>
                </a:lnTo>
                <a:lnTo>
                  <a:pt x="0" y="0"/>
                </a:lnTo>
                <a:close/>
              </a:path>
            </a:pathLst>
          </a:custGeom>
          <a:blipFill>
            <a:blip r:embed="rId5"/>
            <a:stretch>
              <a:fillRect/>
            </a:stretch>
          </a:blipFill>
        </p:spPr>
        <p:txBody>
          <a:bodyPr/>
          <a:lstStyle/>
          <a:p>
            <a:endParaRPr lang="en-GB"/>
          </a:p>
        </p:txBody>
      </p:sp>
      <p:sp>
        <p:nvSpPr>
          <p:cNvPr id="15" name="TextBox 15"/>
          <p:cNvSpPr txBox="1"/>
          <p:nvPr/>
        </p:nvSpPr>
        <p:spPr>
          <a:xfrm>
            <a:off x="676244" y="2473305"/>
            <a:ext cx="14166687" cy="2670195"/>
          </a:xfrm>
          <a:prstGeom prst="rect">
            <a:avLst/>
          </a:prstGeom>
        </p:spPr>
        <p:txBody>
          <a:bodyPr lIns="0" tIns="0" rIns="0" bIns="0" rtlCol="0" anchor="t">
            <a:spAutoFit/>
          </a:bodyPr>
          <a:lstStyle/>
          <a:p>
            <a:pPr algn="l">
              <a:lnSpc>
                <a:spcPts val="21873"/>
              </a:lnSpc>
            </a:pPr>
            <a:r>
              <a:rPr lang="en-US" sz="15624" b="1" i="1">
                <a:solidFill>
                  <a:srgbClr val="151679"/>
                </a:solidFill>
                <a:latin typeface="Inter Bold Italics"/>
                <a:ea typeface="Inter Bold Italics"/>
                <a:cs typeface="Inter Bold Italics"/>
                <a:sym typeface="Inter Bold Italics"/>
              </a:rPr>
              <a:t>PANTHER </a:t>
            </a:r>
          </a:p>
        </p:txBody>
      </p:sp>
      <p:sp>
        <p:nvSpPr>
          <p:cNvPr id="16" name="TextBox 16"/>
          <p:cNvSpPr txBox="1"/>
          <p:nvPr/>
        </p:nvSpPr>
        <p:spPr>
          <a:xfrm>
            <a:off x="1418102" y="9334833"/>
            <a:ext cx="2868747" cy="290830"/>
          </a:xfrm>
          <a:prstGeom prst="rect">
            <a:avLst/>
          </a:prstGeom>
        </p:spPr>
        <p:txBody>
          <a:bodyPr lIns="0" tIns="0" rIns="0" bIns="0" rtlCol="0" anchor="t">
            <a:spAutoFit/>
          </a:bodyPr>
          <a:lstStyle/>
          <a:p>
            <a:pPr marL="0" lvl="0" indent="0" algn="just">
              <a:lnSpc>
                <a:spcPts val="2479"/>
              </a:lnSpc>
            </a:pPr>
            <a:r>
              <a:rPr lang="en-US" sz="1599" b="1">
                <a:solidFill>
                  <a:srgbClr val="000000"/>
                </a:solidFill>
                <a:latin typeface="Open Sans Medium"/>
                <a:ea typeface="Open Sans Medium"/>
                <a:cs typeface="Open Sans Medium"/>
                <a:sym typeface="Open Sans Medium"/>
              </a:rPr>
              <a:t>www.panthertrial.org.uk</a:t>
            </a:r>
          </a:p>
        </p:txBody>
      </p:sp>
      <p:sp>
        <p:nvSpPr>
          <p:cNvPr id="17" name="TextBox 17"/>
          <p:cNvSpPr txBox="1"/>
          <p:nvPr/>
        </p:nvSpPr>
        <p:spPr>
          <a:xfrm>
            <a:off x="1418102" y="8970026"/>
            <a:ext cx="2868747" cy="290830"/>
          </a:xfrm>
          <a:prstGeom prst="rect">
            <a:avLst/>
          </a:prstGeom>
        </p:spPr>
        <p:txBody>
          <a:bodyPr lIns="0" tIns="0" rIns="0" bIns="0" rtlCol="0" anchor="t">
            <a:spAutoFit/>
          </a:bodyPr>
          <a:lstStyle/>
          <a:p>
            <a:pPr marL="0" lvl="0" indent="0" algn="just">
              <a:lnSpc>
                <a:spcPts val="2479"/>
              </a:lnSpc>
            </a:pPr>
            <a:r>
              <a:rPr lang="en-US" sz="1599" b="1">
                <a:solidFill>
                  <a:srgbClr val="000000"/>
                </a:solidFill>
                <a:latin typeface="Open Sans Bold"/>
                <a:ea typeface="Open Sans Bold"/>
                <a:cs typeface="Open Sans Bold"/>
                <a:sym typeface="Open Sans Bold"/>
              </a:rPr>
              <a:t>Website</a:t>
            </a:r>
          </a:p>
        </p:txBody>
      </p:sp>
      <p:sp>
        <p:nvSpPr>
          <p:cNvPr id="18" name="TextBox 18"/>
          <p:cNvSpPr txBox="1"/>
          <p:nvPr/>
        </p:nvSpPr>
        <p:spPr>
          <a:xfrm>
            <a:off x="13103292" y="8862553"/>
            <a:ext cx="2868747" cy="368301"/>
          </a:xfrm>
          <a:prstGeom prst="rect">
            <a:avLst/>
          </a:prstGeom>
        </p:spPr>
        <p:txBody>
          <a:bodyPr lIns="0" tIns="0" rIns="0" bIns="0" rtlCol="0" anchor="t">
            <a:spAutoFit/>
          </a:bodyPr>
          <a:lstStyle/>
          <a:p>
            <a:pPr marL="0" lvl="0" indent="0" algn="r">
              <a:lnSpc>
                <a:spcPts val="3099"/>
              </a:lnSpc>
            </a:pPr>
            <a:r>
              <a:rPr lang="en-US" sz="1999" b="1">
                <a:solidFill>
                  <a:srgbClr val="000000"/>
                </a:solidFill>
                <a:latin typeface="Open Sans Bold"/>
                <a:ea typeface="Open Sans Bold"/>
                <a:cs typeface="Open Sans Bold"/>
                <a:sym typeface="Open Sans Bold"/>
              </a:rPr>
              <a:t>JULY 2025</a:t>
            </a:r>
          </a:p>
        </p:txBody>
      </p:sp>
      <p:sp>
        <p:nvSpPr>
          <p:cNvPr id="19" name="TextBox 19"/>
          <p:cNvSpPr txBox="1"/>
          <p:nvPr/>
        </p:nvSpPr>
        <p:spPr>
          <a:xfrm>
            <a:off x="1934933" y="5496221"/>
            <a:ext cx="8069342" cy="481330"/>
          </a:xfrm>
          <a:prstGeom prst="rect">
            <a:avLst/>
          </a:prstGeom>
        </p:spPr>
        <p:txBody>
          <a:bodyPr lIns="0" tIns="0" rIns="0" bIns="0" rtlCol="0" anchor="t">
            <a:spAutoFit/>
          </a:bodyPr>
          <a:lstStyle/>
          <a:p>
            <a:pPr marL="0" lvl="0" indent="0" algn="l">
              <a:lnSpc>
                <a:spcPts val="3919"/>
              </a:lnSpc>
            </a:pPr>
            <a:r>
              <a:rPr lang="en-US" sz="2799" b="1" spc="207">
                <a:solidFill>
                  <a:srgbClr val="000000"/>
                </a:solidFill>
                <a:latin typeface="Open Sans Semi-Bold"/>
                <a:ea typeface="Open Sans Semi-Bold"/>
                <a:cs typeface="Open Sans Semi-Bold"/>
                <a:sym typeface="Open Sans Semi-Bold"/>
              </a:rPr>
              <a:t>UK STUDY LAUNCH</a:t>
            </a:r>
          </a:p>
        </p:txBody>
      </p:sp>
      <p:sp>
        <p:nvSpPr>
          <p:cNvPr id="20" name="TextBox 20"/>
          <p:cNvSpPr txBox="1"/>
          <p:nvPr/>
        </p:nvSpPr>
        <p:spPr>
          <a:xfrm>
            <a:off x="1074658" y="7939241"/>
            <a:ext cx="8069342" cy="481330"/>
          </a:xfrm>
          <a:prstGeom prst="rect">
            <a:avLst/>
          </a:prstGeom>
        </p:spPr>
        <p:txBody>
          <a:bodyPr lIns="0" tIns="0" rIns="0" bIns="0" rtlCol="0" anchor="t">
            <a:spAutoFit/>
          </a:bodyPr>
          <a:lstStyle/>
          <a:p>
            <a:pPr marL="0" lvl="0" indent="0" algn="l">
              <a:lnSpc>
                <a:spcPts val="3919"/>
              </a:lnSpc>
            </a:pPr>
            <a:r>
              <a:rPr lang="en-US" sz="2799" b="1" spc="207">
                <a:solidFill>
                  <a:srgbClr val="000000"/>
                </a:solidFill>
                <a:latin typeface="Open Sans Semi-Bold"/>
                <a:ea typeface="Open Sans Semi-Bold"/>
                <a:cs typeface="Open Sans Semi-Bold"/>
                <a:sym typeface="Open Sans Semi-Bold"/>
              </a:rPr>
              <a:t>PROF DANNY MCAULEY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34610" y="0"/>
            <a:ext cx="5653390" cy="10287000"/>
            <a:chOff x="0" y="0"/>
            <a:chExt cx="1488959" cy="2709333"/>
          </a:xfrm>
        </p:grpSpPr>
        <p:sp>
          <p:nvSpPr>
            <p:cNvPr id="3" name="Freeform 3"/>
            <p:cNvSpPr/>
            <p:nvPr/>
          </p:nvSpPr>
          <p:spPr>
            <a:xfrm>
              <a:off x="0" y="0"/>
              <a:ext cx="1488959" cy="2709333"/>
            </a:xfrm>
            <a:custGeom>
              <a:avLst/>
              <a:gdLst/>
              <a:ahLst/>
              <a:cxnLst/>
              <a:rect l="l" t="t" r="r" b="b"/>
              <a:pathLst>
                <a:path w="1488959" h="2709333">
                  <a:moveTo>
                    <a:pt x="0" y="0"/>
                  </a:moveTo>
                  <a:lnTo>
                    <a:pt x="1488959" y="0"/>
                  </a:lnTo>
                  <a:lnTo>
                    <a:pt x="1488959" y="2709333"/>
                  </a:lnTo>
                  <a:lnTo>
                    <a:pt x="0" y="2709333"/>
                  </a:lnTo>
                  <a:close/>
                </a:path>
              </a:pathLst>
            </a:custGeom>
            <a:solidFill>
              <a:srgbClr val="F6F6F6"/>
            </a:solidFill>
          </p:spPr>
          <p:txBody>
            <a:bodyPr/>
            <a:lstStyle/>
            <a:p>
              <a:endParaRPr lang="en-GB"/>
            </a:p>
          </p:txBody>
        </p:sp>
        <p:sp>
          <p:nvSpPr>
            <p:cNvPr id="4" name="TextBox 4"/>
            <p:cNvSpPr txBox="1"/>
            <p:nvPr/>
          </p:nvSpPr>
          <p:spPr>
            <a:xfrm>
              <a:off x="0" y="-47625"/>
              <a:ext cx="1488959" cy="2756958"/>
            </a:xfrm>
            <a:prstGeom prst="rect">
              <a:avLst/>
            </a:prstGeom>
          </p:spPr>
          <p:txBody>
            <a:bodyPr lIns="50800" tIns="50800" rIns="50800" bIns="50800" rtlCol="0" anchor="ctr"/>
            <a:lstStyle/>
            <a:p>
              <a:pPr algn="ctr">
                <a:lnSpc>
                  <a:spcPts val="2479"/>
                </a:lnSpc>
              </a:pPr>
              <a:endParaRPr/>
            </a:p>
          </p:txBody>
        </p:sp>
      </p:grpSp>
      <p:grpSp>
        <p:nvGrpSpPr>
          <p:cNvPr id="5" name="Group 5"/>
          <p:cNvGrpSpPr>
            <a:grpSpLocks noChangeAspect="1"/>
          </p:cNvGrpSpPr>
          <p:nvPr/>
        </p:nvGrpSpPr>
        <p:grpSpPr>
          <a:xfrm>
            <a:off x="9590495" y="-964893"/>
            <a:ext cx="7810371" cy="7810371"/>
            <a:chOff x="0" y="0"/>
            <a:chExt cx="6350000" cy="6350000"/>
          </a:xfrm>
        </p:grpSpPr>
        <p:sp>
          <p:nvSpPr>
            <p:cNvPr id="6" name="Freeform 6"/>
            <p:cNvSpPr/>
            <p:nvPr/>
          </p:nvSpPr>
          <p:spPr>
            <a:xfrm>
              <a:off x="0" y="0"/>
              <a:ext cx="6350000" cy="6350000"/>
            </a:xfrm>
            <a:custGeom>
              <a:avLst/>
              <a:gdLst/>
              <a:ahLst/>
              <a:cxnLst/>
              <a:rect l="l" t="t" r="r" b="b"/>
              <a:pathLst>
                <a:path w="6350000" h="6350000">
                  <a:moveTo>
                    <a:pt x="4838700" y="0"/>
                  </a:moveTo>
                  <a:lnTo>
                    <a:pt x="1511300" y="0"/>
                  </a:lnTo>
                  <a:cubicBezTo>
                    <a:pt x="676910" y="0"/>
                    <a:pt x="0" y="676910"/>
                    <a:pt x="0" y="1511300"/>
                  </a:cubicBezTo>
                  <a:lnTo>
                    <a:pt x="0" y="6350000"/>
                  </a:lnTo>
                  <a:lnTo>
                    <a:pt x="4838700" y="6350000"/>
                  </a:lnTo>
                  <a:cubicBezTo>
                    <a:pt x="5673090" y="6350000"/>
                    <a:pt x="6350000" y="5673090"/>
                    <a:pt x="6350000" y="4838700"/>
                  </a:cubicBezTo>
                  <a:lnTo>
                    <a:pt x="6350000" y="0"/>
                  </a:lnTo>
                  <a:lnTo>
                    <a:pt x="4838700" y="0"/>
                  </a:lnTo>
                  <a:close/>
                </a:path>
              </a:pathLst>
            </a:custGeom>
            <a:blipFill>
              <a:blip r:embed="rId2"/>
              <a:stretch>
                <a:fillRect l="-39219" r="-39219"/>
              </a:stretch>
            </a:blipFill>
          </p:spPr>
          <p:txBody>
            <a:bodyPr/>
            <a:lstStyle/>
            <a:p>
              <a:endParaRPr lang="en-GB"/>
            </a:p>
          </p:txBody>
        </p:sp>
      </p:grpSp>
      <p:grpSp>
        <p:nvGrpSpPr>
          <p:cNvPr id="7" name="Group 7"/>
          <p:cNvGrpSpPr/>
          <p:nvPr/>
        </p:nvGrpSpPr>
        <p:grpSpPr>
          <a:xfrm>
            <a:off x="839945" y="2796715"/>
            <a:ext cx="877649" cy="87764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9" name="TextBox 9"/>
            <p:cNvSpPr txBox="1"/>
            <p:nvPr/>
          </p:nvSpPr>
          <p:spPr>
            <a:xfrm>
              <a:off x="76200" y="28575"/>
              <a:ext cx="660400" cy="708025"/>
            </a:xfrm>
            <a:prstGeom prst="rect">
              <a:avLst/>
            </a:prstGeom>
          </p:spPr>
          <p:txBody>
            <a:bodyPr lIns="44470" tIns="44470" rIns="44470" bIns="44470" rtlCol="0" anchor="ctr"/>
            <a:lstStyle/>
            <a:p>
              <a:pPr algn="ctr">
                <a:lnSpc>
                  <a:spcPts val="4199"/>
                </a:lnSpc>
              </a:pPr>
              <a:r>
                <a:rPr lang="en-US" sz="2999" b="1">
                  <a:solidFill>
                    <a:srgbClr val="151679"/>
                  </a:solidFill>
                  <a:latin typeface="Inter Bold"/>
                  <a:ea typeface="Inter Bold"/>
                  <a:cs typeface="Inter Bold"/>
                  <a:sym typeface="Inter Bold"/>
                </a:rPr>
                <a:t>01</a:t>
              </a:r>
            </a:p>
          </p:txBody>
        </p:sp>
      </p:grpSp>
      <p:grpSp>
        <p:nvGrpSpPr>
          <p:cNvPr id="10" name="Group 10"/>
          <p:cNvGrpSpPr/>
          <p:nvPr/>
        </p:nvGrpSpPr>
        <p:grpSpPr>
          <a:xfrm>
            <a:off x="839945" y="6406654"/>
            <a:ext cx="877649" cy="8776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12" name="TextBox 12"/>
            <p:cNvSpPr txBox="1"/>
            <p:nvPr/>
          </p:nvSpPr>
          <p:spPr>
            <a:xfrm>
              <a:off x="76200" y="28575"/>
              <a:ext cx="660400" cy="708025"/>
            </a:xfrm>
            <a:prstGeom prst="rect">
              <a:avLst/>
            </a:prstGeom>
          </p:spPr>
          <p:txBody>
            <a:bodyPr lIns="44470" tIns="44470" rIns="44470" bIns="44470" rtlCol="0" anchor="ctr"/>
            <a:lstStyle/>
            <a:p>
              <a:pPr algn="ctr">
                <a:lnSpc>
                  <a:spcPts val="4199"/>
                </a:lnSpc>
              </a:pPr>
              <a:r>
                <a:rPr lang="en-US" sz="2999" b="1">
                  <a:solidFill>
                    <a:srgbClr val="151679"/>
                  </a:solidFill>
                  <a:latin typeface="Inter Bold"/>
                  <a:ea typeface="Inter Bold"/>
                  <a:cs typeface="Inter Bold"/>
                  <a:sym typeface="Inter Bold"/>
                </a:rPr>
                <a:t>02</a:t>
              </a:r>
            </a:p>
          </p:txBody>
        </p:sp>
      </p:grpSp>
      <p:grpSp>
        <p:nvGrpSpPr>
          <p:cNvPr id="13" name="Group 13"/>
          <p:cNvGrpSpPr/>
          <p:nvPr/>
        </p:nvGrpSpPr>
        <p:grpSpPr>
          <a:xfrm>
            <a:off x="17400866" y="0"/>
            <a:ext cx="863406" cy="1914819"/>
            <a:chOff x="0" y="0"/>
            <a:chExt cx="227399" cy="504314"/>
          </a:xfrm>
        </p:grpSpPr>
        <p:sp>
          <p:nvSpPr>
            <p:cNvPr id="14" name="Freeform 14"/>
            <p:cNvSpPr/>
            <p:nvPr/>
          </p:nvSpPr>
          <p:spPr>
            <a:xfrm>
              <a:off x="0" y="0"/>
              <a:ext cx="227399" cy="504314"/>
            </a:xfrm>
            <a:custGeom>
              <a:avLst/>
              <a:gdLst/>
              <a:ahLst/>
              <a:cxnLst/>
              <a:rect l="l" t="t" r="r" b="b"/>
              <a:pathLst>
                <a:path w="227399" h="504314">
                  <a:moveTo>
                    <a:pt x="0" y="0"/>
                  </a:moveTo>
                  <a:lnTo>
                    <a:pt x="227399" y="0"/>
                  </a:lnTo>
                  <a:lnTo>
                    <a:pt x="227399" y="504314"/>
                  </a:lnTo>
                  <a:lnTo>
                    <a:pt x="0" y="504314"/>
                  </a:lnTo>
                  <a:close/>
                </a:path>
              </a:pathLst>
            </a:custGeom>
            <a:solidFill>
              <a:srgbClr val="FFA32A"/>
            </a:solidFill>
          </p:spPr>
          <p:txBody>
            <a:bodyPr/>
            <a:lstStyle/>
            <a:p>
              <a:endParaRPr lang="en-GB"/>
            </a:p>
          </p:txBody>
        </p:sp>
        <p:sp>
          <p:nvSpPr>
            <p:cNvPr id="15" name="TextBox 15"/>
            <p:cNvSpPr txBox="1"/>
            <p:nvPr/>
          </p:nvSpPr>
          <p:spPr>
            <a:xfrm>
              <a:off x="0" y="-47625"/>
              <a:ext cx="227399" cy="551939"/>
            </a:xfrm>
            <a:prstGeom prst="rect">
              <a:avLst/>
            </a:prstGeom>
          </p:spPr>
          <p:txBody>
            <a:bodyPr lIns="50800" tIns="50800" rIns="50800" bIns="50800" rtlCol="0" anchor="ctr"/>
            <a:lstStyle/>
            <a:p>
              <a:pPr algn="ctr">
                <a:lnSpc>
                  <a:spcPts val="2479"/>
                </a:lnSpc>
              </a:pPr>
              <a:endParaRPr/>
            </a:p>
          </p:txBody>
        </p:sp>
      </p:grpSp>
      <p:grpSp>
        <p:nvGrpSpPr>
          <p:cNvPr id="16" name="Group 16"/>
          <p:cNvGrpSpPr/>
          <p:nvPr/>
        </p:nvGrpSpPr>
        <p:grpSpPr>
          <a:xfrm>
            <a:off x="-1061650" y="8036778"/>
            <a:ext cx="3803190" cy="380319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19" name="Group 19"/>
          <p:cNvGrpSpPr/>
          <p:nvPr/>
        </p:nvGrpSpPr>
        <p:grpSpPr>
          <a:xfrm>
            <a:off x="0" y="10094695"/>
            <a:ext cx="18264272" cy="192305"/>
            <a:chOff x="0" y="0"/>
            <a:chExt cx="4810343" cy="50648"/>
          </a:xfrm>
        </p:grpSpPr>
        <p:sp>
          <p:nvSpPr>
            <p:cNvPr id="20" name="Freeform 20"/>
            <p:cNvSpPr/>
            <p:nvPr/>
          </p:nvSpPr>
          <p:spPr>
            <a:xfrm>
              <a:off x="0" y="0"/>
              <a:ext cx="4810343" cy="50648"/>
            </a:xfrm>
            <a:custGeom>
              <a:avLst/>
              <a:gdLst/>
              <a:ahLst/>
              <a:cxnLst/>
              <a:rect l="l" t="t" r="r" b="b"/>
              <a:pathLst>
                <a:path w="4810343" h="50648">
                  <a:moveTo>
                    <a:pt x="0" y="0"/>
                  </a:moveTo>
                  <a:lnTo>
                    <a:pt x="4810343" y="0"/>
                  </a:lnTo>
                  <a:lnTo>
                    <a:pt x="4810343" y="50648"/>
                  </a:lnTo>
                  <a:lnTo>
                    <a:pt x="0" y="50648"/>
                  </a:lnTo>
                  <a:close/>
                </a:path>
              </a:pathLst>
            </a:custGeom>
            <a:solidFill>
              <a:srgbClr val="FFA32A"/>
            </a:solidFill>
          </p:spPr>
          <p:txBody>
            <a:bodyPr/>
            <a:lstStyle/>
            <a:p>
              <a:endParaRPr lang="en-GB"/>
            </a:p>
          </p:txBody>
        </p:sp>
        <p:sp>
          <p:nvSpPr>
            <p:cNvPr id="21" name="TextBox 21"/>
            <p:cNvSpPr txBox="1"/>
            <p:nvPr/>
          </p:nvSpPr>
          <p:spPr>
            <a:xfrm>
              <a:off x="0" y="-47625"/>
              <a:ext cx="4810343" cy="98273"/>
            </a:xfrm>
            <a:prstGeom prst="rect">
              <a:avLst/>
            </a:prstGeom>
          </p:spPr>
          <p:txBody>
            <a:bodyPr lIns="50800" tIns="50800" rIns="50800" bIns="50800" rtlCol="0" anchor="ctr"/>
            <a:lstStyle/>
            <a:p>
              <a:pPr algn="ctr">
                <a:lnSpc>
                  <a:spcPts val="2479"/>
                </a:lnSpc>
              </a:pPr>
              <a:endParaRPr/>
            </a:p>
          </p:txBody>
        </p:sp>
      </p:grpSp>
      <p:sp>
        <p:nvSpPr>
          <p:cNvPr id="22" name="TextBox 22"/>
          <p:cNvSpPr txBox="1"/>
          <p:nvPr/>
        </p:nvSpPr>
        <p:spPr>
          <a:xfrm>
            <a:off x="839945" y="562269"/>
            <a:ext cx="7149728"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ELIGIBILITY</a:t>
            </a:r>
          </a:p>
        </p:txBody>
      </p:sp>
      <p:sp>
        <p:nvSpPr>
          <p:cNvPr id="23" name="TextBox 23"/>
          <p:cNvSpPr txBox="1"/>
          <p:nvPr/>
        </p:nvSpPr>
        <p:spPr>
          <a:xfrm>
            <a:off x="839945" y="1518579"/>
            <a:ext cx="6818840"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Bold"/>
                <a:ea typeface="Open Sans Bold"/>
                <a:cs typeface="Open Sans Bold"/>
                <a:sym typeface="Open Sans Bold"/>
              </a:rPr>
              <a:t>PLATFORM &amp; INTERVENTIONS</a:t>
            </a:r>
          </a:p>
        </p:txBody>
      </p:sp>
      <p:sp>
        <p:nvSpPr>
          <p:cNvPr id="24" name="TextBox 24"/>
          <p:cNvSpPr txBox="1"/>
          <p:nvPr/>
        </p:nvSpPr>
        <p:spPr>
          <a:xfrm>
            <a:off x="1925690" y="2992436"/>
            <a:ext cx="4877173" cy="455295"/>
          </a:xfrm>
          <a:prstGeom prst="rect">
            <a:avLst/>
          </a:prstGeom>
        </p:spPr>
        <p:txBody>
          <a:bodyPr lIns="0" tIns="0" rIns="0" bIns="0" rtlCol="0" anchor="t">
            <a:spAutoFit/>
          </a:bodyPr>
          <a:lstStyle/>
          <a:p>
            <a:pPr algn="l">
              <a:lnSpc>
                <a:spcPts val="3779"/>
              </a:lnSpc>
            </a:pPr>
            <a:r>
              <a:rPr lang="en-US" sz="2699" b="1">
                <a:solidFill>
                  <a:srgbClr val="000000"/>
                </a:solidFill>
                <a:latin typeface="Inter Bold"/>
                <a:ea typeface="Inter Bold"/>
                <a:cs typeface="Inter Bold"/>
                <a:sym typeface="Inter Bold"/>
              </a:rPr>
              <a:t>Platform</a:t>
            </a:r>
          </a:p>
        </p:txBody>
      </p:sp>
      <p:sp>
        <p:nvSpPr>
          <p:cNvPr id="25" name="TextBox 25"/>
          <p:cNvSpPr txBox="1"/>
          <p:nvPr/>
        </p:nvSpPr>
        <p:spPr>
          <a:xfrm>
            <a:off x="1925690" y="6602376"/>
            <a:ext cx="4877173" cy="455295"/>
          </a:xfrm>
          <a:prstGeom prst="rect">
            <a:avLst/>
          </a:prstGeom>
        </p:spPr>
        <p:txBody>
          <a:bodyPr lIns="0" tIns="0" rIns="0" bIns="0" rtlCol="0" anchor="t">
            <a:spAutoFit/>
          </a:bodyPr>
          <a:lstStyle/>
          <a:p>
            <a:pPr algn="l">
              <a:lnSpc>
                <a:spcPts val="3779"/>
              </a:lnSpc>
            </a:pPr>
            <a:r>
              <a:rPr lang="en-US" sz="2699" b="1">
                <a:solidFill>
                  <a:srgbClr val="000000"/>
                </a:solidFill>
                <a:latin typeface="Inter Bold"/>
                <a:ea typeface="Inter Bold"/>
                <a:cs typeface="Inter Bold"/>
                <a:sym typeface="Inter Bold"/>
              </a:rPr>
              <a:t>Interventions </a:t>
            </a:r>
          </a:p>
        </p:txBody>
      </p:sp>
      <p:sp>
        <p:nvSpPr>
          <p:cNvPr id="26" name="TextBox 26"/>
          <p:cNvSpPr txBox="1"/>
          <p:nvPr/>
        </p:nvSpPr>
        <p:spPr>
          <a:xfrm>
            <a:off x="1925690" y="3598164"/>
            <a:ext cx="6724626" cy="1384290"/>
          </a:xfrm>
          <a:prstGeom prst="rect">
            <a:avLst/>
          </a:prstGeom>
        </p:spPr>
        <p:txBody>
          <a:bodyPr lIns="0" tIns="0" rIns="0" bIns="0" rtlCol="0" anchor="t">
            <a:spAutoFit/>
          </a:bodyPr>
          <a:lstStyle/>
          <a:p>
            <a:pPr marL="0" lvl="0" indent="0" algn="just">
              <a:lnSpc>
                <a:spcPts val="3720"/>
              </a:lnSpc>
            </a:pPr>
            <a:r>
              <a:rPr lang="en-US" sz="2400">
                <a:solidFill>
                  <a:srgbClr val="000000"/>
                </a:solidFill>
                <a:latin typeface="Open Sans"/>
                <a:ea typeface="Open Sans"/>
                <a:cs typeface="Open Sans"/>
                <a:sym typeface="Open Sans"/>
              </a:rPr>
              <a:t>There are 2 levels of eligibility. All patients must meet the eligibility criteria for the platform to be included in the study.</a:t>
            </a:r>
          </a:p>
        </p:txBody>
      </p:sp>
      <p:sp>
        <p:nvSpPr>
          <p:cNvPr id="27" name="TextBox 27"/>
          <p:cNvSpPr txBox="1"/>
          <p:nvPr/>
        </p:nvSpPr>
        <p:spPr>
          <a:xfrm>
            <a:off x="1925690" y="7208103"/>
            <a:ext cx="6724626" cy="1858779"/>
          </a:xfrm>
          <a:prstGeom prst="rect">
            <a:avLst/>
          </a:prstGeom>
        </p:spPr>
        <p:txBody>
          <a:bodyPr lIns="0" tIns="0" rIns="0" bIns="0" rtlCol="0" anchor="t">
            <a:spAutoFit/>
          </a:bodyPr>
          <a:lstStyle/>
          <a:p>
            <a:pPr marL="0" lvl="0" indent="0" algn="just">
              <a:lnSpc>
                <a:spcPts val="3720"/>
              </a:lnSpc>
            </a:pPr>
            <a:r>
              <a:rPr lang="en-US" sz="2400">
                <a:solidFill>
                  <a:srgbClr val="000000"/>
                </a:solidFill>
                <a:latin typeface="Open Sans"/>
                <a:ea typeface="Open Sans"/>
                <a:cs typeface="Open Sans"/>
                <a:sym typeface="Open Sans"/>
              </a:rPr>
              <a:t>The second level of eligibility is at the interventions. Patients who meet the eligibility will be </a:t>
            </a:r>
            <a:r>
              <a:rPr lang="en-US" sz="2400" err="1">
                <a:solidFill>
                  <a:srgbClr val="000000"/>
                </a:solidFill>
                <a:latin typeface="Open Sans"/>
                <a:ea typeface="Open Sans"/>
                <a:cs typeface="Open Sans"/>
                <a:sym typeface="Open Sans"/>
              </a:rPr>
              <a:t>randomised</a:t>
            </a:r>
            <a:r>
              <a:rPr lang="en-US" sz="2400">
                <a:solidFill>
                  <a:srgbClr val="000000"/>
                </a:solidFill>
                <a:latin typeface="Open Sans"/>
                <a:ea typeface="Open Sans"/>
                <a:cs typeface="Open Sans"/>
                <a:sym typeface="Open Sans"/>
              </a:rPr>
              <a:t> to one the available study interventions.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57494"/>
            <a:ext cx="18288000" cy="1495425"/>
            <a:chOff x="0" y="0"/>
            <a:chExt cx="4816593" cy="393857"/>
          </a:xfrm>
        </p:grpSpPr>
        <p:sp>
          <p:nvSpPr>
            <p:cNvPr id="3" name="Freeform 3"/>
            <p:cNvSpPr/>
            <p:nvPr/>
          </p:nvSpPr>
          <p:spPr>
            <a:xfrm>
              <a:off x="0" y="0"/>
              <a:ext cx="4816592" cy="393857"/>
            </a:xfrm>
            <a:custGeom>
              <a:avLst/>
              <a:gdLst/>
              <a:ahLst/>
              <a:cxnLst/>
              <a:rect l="l" t="t" r="r" b="b"/>
              <a:pathLst>
                <a:path w="4816592" h="393857">
                  <a:moveTo>
                    <a:pt x="0" y="0"/>
                  </a:moveTo>
                  <a:lnTo>
                    <a:pt x="4816592" y="0"/>
                  </a:lnTo>
                  <a:lnTo>
                    <a:pt x="4816592" y="393857"/>
                  </a:lnTo>
                  <a:lnTo>
                    <a:pt x="0" y="393857"/>
                  </a:lnTo>
                  <a:close/>
                </a:path>
              </a:pathLst>
            </a:custGeom>
            <a:solidFill>
              <a:srgbClr val="FFA32A"/>
            </a:solidFill>
          </p:spPr>
          <p:txBody>
            <a:bodyPr/>
            <a:lstStyle/>
            <a:p>
              <a:endParaRPr lang="en-GB"/>
            </a:p>
          </p:txBody>
        </p:sp>
        <p:sp>
          <p:nvSpPr>
            <p:cNvPr id="4" name="TextBox 4"/>
            <p:cNvSpPr txBox="1"/>
            <p:nvPr/>
          </p:nvSpPr>
          <p:spPr>
            <a:xfrm>
              <a:off x="0" y="-47625"/>
              <a:ext cx="4816593" cy="441482"/>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15357705" y="7637029"/>
            <a:ext cx="4136867" cy="413686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8" name="Freeform 8"/>
          <p:cNvSpPr/>
          <p:nvPr/>
        </p:nvSpPr>
        <p:spPr>
          <a:xfrm rot="5400000">
            <a:off x="587179" y="4312168"/>
            <a:ext cx="2545707" cy="1662665"/>
          </a:xfrm>
          <a:custGeom>
            <a:avLst/>
            <a:gdLst/>
            <a:ahLst/>
            <a:cxnLst/>
            <a:rect l="l" t="t" r="r" b="b"/>
            <a:pathLst>
              <a:path w="2545707" h="1662665">
                <a:moveTo>
                  <a:pt x="0" y="0"/>
                </a:moveTo>
                <a:lnTo>
                  <a:pt x="2545707" y="0"/>
                </a:lnTo>
                <a:lnTo>
                  <a:pt x="2545707" y="1662664"/>
                </a:lnTo>
                <a:lnTo>
                  <a:pt x="0" y="1662664"/>
                </a:lnTo>
                <a:lnTo>
                  <a:pt x="0" y="0"/>
                </a:lnTo>
                <a:close/>
              </a:path>
            </a:pathLst>
          </a:custGeom>
          <a:blipFill>
            <a:blip r:embed="rId2"/>
            <a:stretch>
              <a:fillRect/>
            </a:stretch>
          </a:blipFill>
        </p:spPr>
        <p:txBody>
          <a:bodyPr/>
          <a:lstStyle/>
          <a:p>
            <a:endParaRPr lang="en-GB"/>
          </a:p>
        </p:txBody>
      </p:sp>
      <p:sp>
        <p:nvSpPr>
          <p:cNvPr id="9" name="TextBox 9"/>
          <p:cNvSpPr txBox="1"/>
          <p:nvPr/>
        </p:nvSpPr>
        <p:spPr>
          <a:xfrm>
            <a:off x="839945" y="765151"/>
            <a:ext cx="8147912" cy="984885"/>
          </a:xfrm>
          <a:prstGeom prst="rect">
            <a:avLst/>
          </a:prstGeom>
        </p:spPr>
        <p:txBody>
          <a:bodyPr lIns="0" tIns="0" rIns="0" bIns="0" rtlCol="0" anchor="t">
            <a:spAutoFit/>
          </a:bodyPr>
          <a:lstStyle/>
          <a:p>
            <a:pPr algn="l">
              <a:lnSpc>
                <a:spcPts val="7560"/>
              </a:lnSpc>
            </a:pPr>
            <a:r>
              <a:rPr lang="en-US" sz="7200" b="1">
                <a:solidFill>
                  <a:srgbClr val="FFFFFF"/>
                </a:solidFill>
                <a:latin typeface="Inter Bold"/>
                <a:ea typeface="Inter Bold"/>
                <a:cs typeface="Inter Bold"/>
                <a:sym typeface="Inter Bold"/>
              </a:rPr>
              <a:t>SUBPHENOTYPES</a:t>
            </a:r>
          </a:p>
        </p:txBody>
      </p:sp>
      <p:sp>
        <p:nvSpPr>
          <p:cNvPr id="10" name="TextBox 10"/>
          <p:cNvSpPr txBox="1"/>
          <p:nvPr/>
        </p:nvSpPr>
        <p:spPr>
          <a:xfrm>
            <a:off x="839945" y="8303715"/>
            <a:ext cx="7328721" cy="855345"/>
          </a:xfrm>
          <a:prstGeom prst="rect">
            <a:avLst/>
          </a:prstGeom>
        </p:spPr>
        <p:txBody>
          <a:bodyPr lIns="0" tIns="0" rIns="0" bIns="0" rtlCol="0" anchor="t">
            <a:spAutoFit/>
          </a:bodyPr>
          <a:lstStyle/>
          <a:p>
            <a:pPr algn="just">
              <a:lnSpc>
                <a:spcPts val="3450"/>
              </a:lnSpc>
            </a:pPr>
            <a:r>
              <a:rPr lang="en-US" sz="2300">
                <a:solidFill>
                  <a:srgbClr val="000000"/>
                </a:solidFill>
                <a:latin typeface="Open Sans"/>
                <a:ea typeface="Open Sans"/>
                <a:cs typeface="Open Sans"/>
                <a:sym typeface="Open Sans"/>
              </a:rPr>
              <a:t>Lower: IL-6, IL-8, sTNFR1, PAI-1</a:t>
            </a:r>
          </a:p>
          <a:p>
            <a:pPr marL="0" lvl="0" indent="0" algn="just">
              <a:lnSpc>
                <a:spcPts val="3450"/>
              </a:lnSpc>
            </a:pPr>
            <a:r>
              <a:rPr lang="en-US" sz="2300">
                <a:solidFill>
                  <a:srgbClr val="000000"/>
                </a:solidFill>
                <a:latin typeface="Open Sans"/>
                <a:ea typeface="Open Sans"/>
                <a:cs typeface="Open Sans"/>
                <a:sym typeface="Open Sans"/>
              </a:rPr>
              <a:t>Higher: Bicarbonate, Protein C, Systolic BP</a:t>
            </a:r>
          </a:p>
        </p:txBody>
      </p:sp>
      <p:sp>
        <p:nvSpPr>
          <p:cNvPr id="11" name="TextBox 11"/>
          <p:cNvSpPr txBox="1"/>
          <p:nvPr/>
        </p:nvSpPr>
        <p:spPr>
          <a:xfrm>
            <a:off x="9861197" y="8303715"/>
            <a:ext cx="7906692" cy="1293495"/>
          </a:xfrm>
          <a:prstGeom prst="rect">
            <a:avLst/>
          </a:prstGeom>
        </p:spPr>
        <p:txBody>
          <a:bodyPr lIns="0" tIns="0" rIns="0" bIns="0" rtlCol="0" anchor="t">
            <a:spAutoFit/>
          </a:bodyPr>
          <a:lstStyle/>
          <a:p>
            <a:pPr marL="0" lvl="0" indent="0" algn="just">
              <a:lnSpc>
                <a:spcPts val="3450"/>
              </a:lnSpc>
            </a:pPr>
            <a:r>
              <a:rPr lang="en-US" sz="2300">
                <a:solidFill>
                  <a:srgbClr val="000000"/>
                </a:solidFill>
                <a:latin typeface="Open Sans"/>
                <a:ea typeface="Open Sans"/>
                <a:cs typeface="Open Sans"/>
                <a:sym typeface="Open Sans"/>
              </a:rPr>
              <a:t>Higher: IL-6, IL-8, sTNFR1, PAI-1</a:t>
            </a:r>
          </a:p>
          <a:p>
            <a:pPr marL="0" lvl="0" indent="0" algn="just">
              <a:lnSpc>
                <a:spcPts val="3450"/>
              </a:lnSpc>
            </a:pPr>
            <a:r>
              <a:rPr lang="en-US" sz="2300" u="none" strike="noStrike">
                <a:solidFill>
                  <a:srgbClr val="000000"/>
                </a:solidFill>
                <a:latin typeface="Open Sans"/>
                <a:ea typeface="Open Sans"/>
                <a:cs typeface="Open Sans"/>
                <a:sym typeface="Open Sans"/>
              </a:rPr>
              <a:t>Lower: Bicarbonate, Protein C, Systolic BP</a:t>
            </a:r>
          </a:p>
          <a:p>
            <a:pPr marL="0" lvl="0" indent="0" algn="just">
              <a:lnSpc>
                <a:spcPts val="3450"/>
              </a:lnSpc>
            </a:pPr>
            <a:endParaRPr lang="en-US" sz="2300" u="none" strike="noStrike">
              <a:solidFill>
                <a:srgbClr val="000000"/>
              </a:solidFill>
              <a:latin typeface="Open Sans"/>
              <a:ea typeface="Open Sans"/>
              <a:cs typeface="Open Sans"/>
              <a:sym typeface="Open Sans"/>
            </a:endParaRPr>
          </a:p>
        </p:txBody>
      </p:sp>
      <p:sp>
        <p:nvSpPr>
          <p:cNvPr id="12" name="TextBox 12"/>
          <p:cNvSpPr txBox="1"/>
          <p:nvPr/>
        </p:nvSpPr>
        <p:spPr>
          <a:xfrm>
            <a:off x="839945" y="7201735"/>
            <a:ext cx="7328721" cy="784861"/>
          </a:xfrm>
          <a:prstGeom prst="rect">
            <a:avLst/>
          </a:prstGeom>
        </p:spPr>
        <p:txBody>
          <a:bodyPr lIns="0" tIns="0" rIns="0" bIns="0" rtlCol="0" anchor="t">
            <a:spAutoFit/>
          </a:bodyPr>
          <a:lstStyle/>
          <a:p>
            <a:pPr algn="l">
              <a:lnSpc>
                <a:spcPts val="6439"/>
              </a:lnSpc>
            </a:pPr>
            <a:r>
              <a:rPr lang="en-US" sz="4550" b="1">
                <a:solidFill>
                  <a:srgbClr val="000000"/>
                </a:solidFill>
                <a:latin typeface="Inter Ultra-Bold"/>
                <a:ea typeface="Inter Ultra-Bold"/>
                <a:cs typeface="Inter Ultra-Bold"/>
                <a:sym typeface="Inter Ultra-Bold"/>
              </a:rPr>
              <a:t>Hypoinflammatory</a:t>
            </a:r>
            <a:endParaRPr lang="en-US" sz="4550" b="1">
              <a:solidFill>
                <a:srgbClr val="000000"/>
              </a:solidFill>
              <a:latin typeface="Inter Ultra-Bold"/>
              <a:ea typeface="Inter Ultra-Bold"/>
              <a:cs typeface="Inter Ultra-Bold"/>
            </a:endParaRPr>
          </a:p>
        </p:txBody>
      </p:sp>
      <p:sp>
        <p:nvSpPr>
          <p:cNvPr id="13" name="TextBox 13"/>
          <p:cNvSpPr txBox="1"/>
          <p:nvPr/>
        </p:nvSpPr>
        <p:spPr>
          <a:xfrm>
            <a:off x="9861197" y="7201737"/>
            <a:ext cx="7906692" cy="784860"/>
          </a:xfrm>
          <a:prstGeom prst="rect">
            <a:avLst/>
          </a:prstGeom>
        </p:spPr>
        <p:txBody>
          <a:bodyPr lIns="0" tIns="0" rIns="0" bIns="0" rtlCol="0" anchor="t">
            <a:spAutoFit/>
          </a:bodyPr>
          <a:lstStyle/>
          <a:p>
            <a:pPr algn="l">
              <a:lnSpc>
                <a:spcPts val="6439"/>
              </a:lnSpc>
            </a:pPr>
            <a:r>
              <a:rPr lang="en-US" sz="4599" b="1">
                <a:solidFill>
                  <a:srgbClr val="000000"/>
                </a:solidFill>
                <a:latin typeface="Inter Ultra-Bold"/>
                <a:ea typeface="Inter Ultra-Bold"/>
                <a:cs typeface="Inter Ultra-Bold"/>
                <a:sym typeface="Inter Ultra-Bold"/>
              </a:rPr>
              <a:t>Hyperinflammatory</a:t>
            </a:r>
          </a:p>
        </p:txBody>
      </p:sp>
      <p:sp>
        <p:nvSpPr>
          <p:cNvPr id="14" name="Freeform 14"/>
          <p:cNvSpPr/>
          <p:nvPr/>
        </p:nvSpPr>
        <p:spPr>
          <a:xfrm rot="-5400000">
            <a:off x="10227031" y="4330322"/>
            <a:ext cx="2545707" cy="1662665"/>
          </a:xfrm>
          <a:custGeom>
            <a:avLst/>
            <a:gdLst/>
            <a:ahLst/>
            <a:cxnLst/>
            <a:rect l="l" t="t" r="r" b="b"/>
            <a:pathLst>
              <a:path w="2545707" h="1662665">
                <a:moveTo>
                  <a:pt x="0" y="0"/>
                </a:moveTo>
                <a:lnTo>
                  <a:pt x="2545706" y="0"/>
                </a:lnTo>
                <a:lnTo>
                  <a:pt x="2545706" y="1662665"/>
                </a:lnTo>
                <a:lnTo>
                  <a:pt x="0" y="1662665"/>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34610" y="0"/>
            <a:ext cx="5653390" cy="10287000"/>
            <a:chOff x="0" y="0"/>
            <a:chExt cx="1488959" cy="2709333"/>
          </a:xfrm>
        </p:grpSpPr>
        <p:sp>
          <p:nvSpPr>
            <p:cNvPr id="3" name="Freeform 3"/>
            <p:cNvSpPr/>
            <p:nvPr/>
          </p:nvSpPr>
          <p:spPr>
            <a:xfrm>
              <a:off x="0" y="0"/>
              <a:ext cx="1488959" cy="2709333"/>
            </a:xfrm>
            <a:custGeom>
              <a:avLst/>
              <a:gdLst/>
              <a:ahLst/>
              <a:cxnLst/>
              <a:rect l="l" t="t" r="r" b="b"/>
              <a:pathLst>
                <a:path w="1488959" h="2709333">
                  <a:moveTo>
                    <a:pt x="0" y="0"/>
                  </a:moveTo>
                  <a:lnTo>
                    <a:pt x="1488959" y="0"/>
                  </a:lnTo>
                  <a:lnTo>
                    <a:pt x="1488959" y="2709333"/>
                  </a:lnTo>
                  <a:lnTo>
                    <a:pt x="0" y="2709333"/>
                  </a:lnTo>
                  <a:close/>
                </a:path>
              </a:pathLst>
            </a:custGeom>
            <a:solidFill>
              <a:srgbClr val="F6F6F6"/>
            </a:solidFill>
          </p:spPr>
          <p:txBody>
            <a:bodyPr/>
            <a:lstStyle/>
            <a:p>
              <a:endParaRPr lang="en-GB"/>
            </a:p>
          </p:txBody>
        </p:sp>
        <p:sp>
          <p:nvSpPr>
            <p:cNvPr id="4" name="TextBox 4"/>
            <p:cNvSpPr txBox="1"/>
            <p:nvPr/>
          </p:nvSpPr>
          <p:spPr>
            <a:xfrm>
              <a:off x="0" y="-47625"/>
              <a:ext cx="1488959" cy="2756958"/>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9590495" y="6406654"/>
            <a:ext cx="877649" cy="877649"/>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7" name="TextBox 7"/>
            <p:cNvSpPr txBox="1"/>
            <p:nvPr/>
          </p:nvSpPr>
          <p:spPr>
            <a:xfrm>
              <a:off x="76200" y="28575"/>
              <a:ext cx="660400" cy="708025"/>
            </a:xfrm>
            <a:prstGeom prst="rect">
              <a:avLst/>
            </a:prstGeom>
          </p:spPr>
          <p:txBody>
            <a:bodyPr lIns="44470" tIns="44470" rIns="44470" bIns="44470" rtlCol="0" anchor="ctr"/>
            <a:lstStyle/>
            <a:p>
              <a:pPr algn="ctr">
                <a:lnSpc>
                  <a:spcPts val="4199"/>
                </a:lnSpc>
              </a:pPr>
              <a:endParaRPr/>
            </a:p>
          </p:txBody>
        </p:sp>
      </p:grpSp>
      <p:grpSp>
        <p:nvGrpSpPr>
          <p:cNvPr id="8" name="Group 8"/>
          <p:cNvGrpSpPr/>
          <p:nvPr/>
        </p:nvGrpSpPr>
        <p:grpSpPr>
          <a:xfrm>
            <a:off x="17400866" y="0"/>
            <a:ext cx="863406" cy="1914819"/>
            <a:chOff x="0" y="0"/>
            <a:chExt cx="227399" cy="504314"/>
          </a:xfrm>
        </p:grpSpPr>
        <p:sp>
          <p:nvSpPr>
            <p:cNvPr id="9" name="Freeform 9"/>
            <p:cNvSpPr/>
            <p:nvPr/>
          </p:nvSpPr>
          <p:spPr>
            <a:xfrm>
              <a:off x="0" y="0"/>
              <a:ext cx="227399" cy="504314"/>
            </a:xfrm>
            <a:custGeom>
              <a:avLst/>
              <a:gdLst/>
              <a:ahLst/>
              <a:cxnLst/>
              <a:rect l="l" t="t" r="r" b="b"/>
              <a:pathLst>
                <a:path w="227399" h="504314">
                  <a:moveTo>
                    <a:pt x="0" y="0"/>
                  </a:moveTo>
                  <a:lnTo>
                    <a:pt x="227399" y="0"/>
                  </a:lnTo>
                  <a:lnTo>
                    <a:pt x="227399" y="504314"/>
                  </a:lnTo>
                  <a:lnTo>
                    <a:pt x="0" y="504314"/>
                  </a:lnTo>
                  <a:close/>
                </a:path>
              </a:pathLst>
            </a:custGeom>
            <a:solidFill>
              <a:srgbClr val="FFA32A"/>
            </a:solidFill>
          </p:spPr>
          <p:txBody>
            <a:bodyPr/>
            <a:lstStyle/>
            <a:p>
              <a:endParaRPr lang="en-GB"/>
            </a:p>
          </p:txBody>
        </p:sp>
        <p:sp>
          <p:nvSpPr>
            <p:cNvPr id="10" name="TextBox 10"/>
            <p:cNvSpPr txBox="1"/>
            <p:nvPr/>
          </p:nvSpPr>
          <p:spPr>
            <a:xfrm>
              <a:off x="0" y="-47625"/>
              <a:ext cx="227399" cy="551939"/>
            </a:xfrm>
            <a:prstGeom prst="rect">
              <a:avLst/>
            </a:prstGeom>
          </p:spPr>
          <p:txBody>
            <a:bodyPr lIns="50800" tIns="50800" rIns="50800" bIns="50800" rtlCol="0" anchor="ctr"/>
            <a:lstStyle/>
            <a:p>
              <a:pPr algn="ctr">
                <a:lnSpc>
                  <a:spcPts val="2479"/>
                </a:lnSpc>
              </a:pPr>
              <a:endParaRPr/>
            </a:p>
          </p:txBody>
        </p:sp>
      </p:grpSp>
      <p:grpSp>
        <p:nvGrpSpPr>
          <p:cNvPr id="11" name="Group 11"/>
          <p:cNvGrpSpPr/>
          <p:nvPr/>
        </p:nvGrpSpPr>
        <p:grpSpPr>
          <a:xfrm>
            <a:off x="-1061650" y="8036778"/>
            <a:ext cx="3803190" cy="380319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14" name="Group 14"/>
          <p:cNvGrpSpPr/>
          <p:nvPr/>
        </p:nvGrpSpPr>
        <p:grpSpPr>
          <a:xfrm>
            <a:off x="0" y="10094695"/>
            <a:ext cx="18264272" cy="192305"/>
            <a:chOff x="0" y="0"/>
            <a:chExt cx="4810343" cy="50648"/>
          </a:xfrm>
        </p:grpSpPr>
        <p:sp>
          <p:nvSpPr>
            <p:cNvPr id="15" name="Freeform 15"/>
            <p:cNvSpPr/>
            <p:nvPr/>
          </p:nvSpPr>
          <p:spPr>
            <a:xfrm>
              <a:off x="0" y="0"/>
              <a:ext cx="4810343" cy="50648"/>
            </a:xfrm>
            <a:custGeom>
              <a:avLst/>
              <a:gdLst/>
              <a:ahLst/>
              <a:cxnLst/>
              <a:rect l="l" t="t" r="r" b="b"/>
              <a:pathLst>
                <a:path w="4810343" h="50648">
                  <a:moveTo>
                    <a:pt x="0" y="0"/>
                  </a:moveTo>
                  <a:lnTo>
                    <a:pt x="4810343" y="0"/>
                  </a:lnTo>
                  <a:lnTo>
                    <a:pt x="4810343" y="50648"/>
                  </a:lnTo>
                  <a:lnTo>
                    <a:pt x="0" y="50648"/>
                  </a:lnTo>
                  <a:close/>
                </a:path>
              </a:pathLst>
            </a:custGeom>
            <a:solidFill>
              <a:srgbClr val="FFA32A"/>
            </a:solidFill>
          </p:spPr>
          <p:txBody>
            <a:bodyPr/>
            <a:lstStyle/>
            <a:p>
              <a:endParaRPr lang="en-GB"/>
            </a:p>
          </p:txBody>
        </p:sp>
        <p:sp>
          <p:nvSpPr>
            <p:cNvPr id="16" name="TextBox 16"/>
            <p:cNvSpPr txBox="1"/>
            <p:nvPr/>
          </p:nvSpPr>
          <p:spPr>
            <a:xfrm>
              <a:off x="0" y="-47625"/>
              <a:ext cx="4810343" cy="98273"/>
            </a:xfrm>
            <a:prstGeom prst="rect">
              <a:avLst/>
            </a:prstGeom>
          </p:spPr>
          <p:txBody>
            <a:bodyPr lIns="50800" tIns="50800" rIns="50800" bIns="50800" rtlCol="0" anchor="ctr"/>
            <a:lstStyle/>
            <a:p>
              <a:pPr algn="ctr">
                <a:lnSpc>
                  <a:spcPts val="2479"/>
                </a:lnSpc>
              </a:pPr>
              <a:endParaRPr/>
            </a:p>
          </p:txBody>
        </p:sp>
      </p:grpSp>
      <p:grpSp>
        <p:nvGrpSpPr>
          <p:cNvPr id="17" name="Group 17"/>
          <p:cNvGrpSpPr/>
          <p:nvPr/>
        </p:nvGrpSpPr>
        <p:grpSpPr>
          <a:xfrm>
            <a:off x="4572685" y="4841265"/>
            <a:ext cx="1716569" cy="1716569"/>
            <a:chOff x="0" y="0"/>
            <a:chExt cx="812800" cy="812800"/>
          </a:xfrm>
        </p:grpSpPr>
        <p:sp>
          <p:nvSpPr>
            <p:cNvPr id="18" name="Freeform 1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FA32A"/>
            </a:solidFill>
          </p:spPr>
          <p:txBody>
            <a:bodyPr/>
            <a:lstStyle/>
            <a:p>
              <a:endParaRPr lang="en-GB"/>
            </a:p>
          </p:txBody>
        </p:sp>
        <p:sp>
          <p:nvSpPr>
            <p:cNvPr id="19" name="TextBox 19"/>
            <p:cNvSpPr txBox="1"/>
            <p:nvPr/>
          </p:nvSpPr>
          <p:spPr>
            <a:xfrm>
              <a:off x="0" y="155575"/>
              <a:ext cx="711200" cy="454025"/>
            </a:xfrm>
            <a:prstGeom prst="rect">
              <a:avLst/>
            </a:prstGeom>
          </p:spPr>
          <p:txBody>
            <a:bodyPr lIns="50800" tIns="50800" rIns="50800" bIns="50800" rtlCol="0" anchor="ctr"/>
            <a:lstStyle/>
            <a:p>
              <a:pPr algn="ctr">
                <a:lnSpc>
                  <a:spcPts val="2479"/>
                </a:lnSpc>
              </a:pPr>
              <a:endParaRPr/>
            </a:p>
          </p:txBody>
        </p:sp>
      </p:grpSp>
      <p:grpSp>
        <p:nvGrpSpPr>
          <p:cNvPr id="20" name="Group 20"/>
          <p:cNvGrpSpPr/>
          <p:nvPr/>
        </p:nvGrpSpPr>
        <p:grpSpPr>
          <a:xfrm>
            <a:off x="11975018" y="4841265"/>
            <a:ext cx="1716569" cy="1716569"/>
            <a:chOff x="0" y="0"/>
            <a:chExt cx="812800" cy="812800"/>
          </a:xfrm>
        </p:grpSpPr>
        <p:sp>
          <p:nvSpPr>
            <p:cNvPr id="21" name="Freeform 2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FA32A"/>
            </a:solidFill>
          </p:spPr>
          <p:txBody>
            <a:bodyPr/>
            <a:lstStyle/>
            <a:p>
              <a:endParaRPr lang="en-GB"/>
            </a:p>
          </p:txBody>
        </p:sp>
        <p:sp>
          <p:nvSpPr>
            <p:cNvPr id="22" name="TextBox 22"/>
            <p:cNvSpPr txBox="1"/>
            <p:nvPr/>
          </p:nvSpPr>
          <p:spPr>
            <a:xfrm>
              <a:off x="0" y="155575"/>
              <a:ext cx="711200" cy="454025"/>
            </a:xfrm>
            <a:prstGeom prst="rect">
              <a:avLst/>
            </a:prstGeom>
          </p:spPr>
          <p:txBody>
            <a:bodyPr lIns="50800" tIns="50800" rIns="50800" bIns="50800" rtlCol="0" anchor="ctr"/>
            <a:lstStyle/>
            <a:p>
              <a:pPr algn="ctr">
                <a:lnSpc>
                  <a:spcPts val="2479"/>
                </a:lnSpc>
              </a:pPr>
              <a:endParaRPr/>
            </a:p>
          </p:txBody>
        </p:sp>
      </p:grpSp>
      <p:sp>
        <p:nvSpPr>
          <p:cNvPr id="23" name="Freeform 23"/>
          <p:cNvSpPr/>
          <p:nvPr/>
        </p:nvSpPr>
        <p:spPr>
          <a:xfrm>
            <a:off x="6557150" y="3039584"/>
            <a:ext cx="4960668" cy="5930346"/>
          </a:xfrm>
          <a:custGeom>
            <a:avLst/>
            <a:gdLst/>
            <a:ahLst/>
            <a:cxnLst/>
            <a:rect l="l" t="t" r="r" b="b"/>
            <a:pathLst>
              <a:path w="4960668" h="5930346">
                <a:moveTo>
                  <a:pt x="0" y="0"/>
                </a:moveTo>
                <a:lnTo>
                  <a:pt x="4960668" y="0"/>
                </a:lnTo>
                <a:lnTo>
                  <a:pt x="4960668" y="5930345"/>
                </a:lnTo>
                <a:lnTo>
                  <a:pt x="0" y="5930345"/>
                </a:lnTo>
                <a:lnTo>
                  <a:pt x="0" y="0"/>
                </a:lnTo>
                <a:close/>
              </a:path>
            </a:pathLst>
          </a:custGeom>
          <a:blipFill>
            <a:blip r:embed="rId2"/>
            <a:stretch>
              <a:fillRect/>
            </a:stretch>
          </a:blipFill>
        </p:spPr>
        <p:txBody>
          <a:bodyPr/>
          <a:lstStyle/>
          <a:p>
            <a:endParaRPr lang="en-GB"/>
          </a:p>
        </p:txBody>
      </p:sp>
      <p:sp>
        <p:nvSpPr>
          <p:cNvPr id="24" name="TextBox 24"/>
          <p:cNvSpPr txBox="1"/>
          <p:nvPr/>
        </p:nvSpPr>
        <p:spPr>
          <a:xfrm>
            <a:off x="839945" y="562269"/>
            <a:ext cx="7149728"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DEVICE</a:t>
            </a:r>
          </a:p>
        </p:txBody>
      </p:sp>
      <p:sp>
        <p:nvSpPr>
          <p:cNvPr id="25" name="TextBox 25"/>
          <p:cNvSpPr txBox="1"/>
          <p:nvPr/>
        </p:nvSpPr>
        <p:spPr>
          <a:xfrm>
            <a:off x="839945" y="1518579"/>
            <a:ext cx="6818840"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Bold"/>
                <a:ea typeface="Open Sans Bold"/>
                <a:cs typeface="Open Sans Bold"/>
                <a:sym typeface="Open Sans Bold"/>
              </a:rPr>
              <a:t>DETERMINING SUBPHENOTYPES </a:t>
            </a:r>
          </a:p>
        </p:txBody>
      </p:sp>
      <p:sp>
        <p:nvSpPr>
          <p:cNvPr id="26" name="TextBox 26"/>
          <p:cNvSpPr txBox="1"/>
          <p:nvPr/>
        </p:nvSpPr>
        <p:spPr>
          <a:xfrm>
            <a:off x="6557150" y="2584289"/>
            <a:ext cx="4877173" cy="455295"/>
          </a:xfrm>
          <a:prstGeom prst="rect">
            <a:avLst/>
          </a:prstGeom>
        </p:spPr>
        <p:txBody>
          <a:bodyPr lIns="0" tIns="0" rIns="0" bIns="0" rtlCol="0" anchor="t">
            <a:spAutoFit/>
          </a:bodyPr>
          <a:lstStyle/>
          <a:p>
            <a:pPr algn="ctr">
              <a:lnSpc>
                <a:spcPts val="3779"/>
              </a:lnSpc>
            </a:pPr>
            <a:r>
              <a:rPr lang="en-US" sz="2650" b="1">
                <a:solidFill>
                  <a:srgbClr val="000000"/>
                </a:solidFill>
                <a:latin typeface="Inter Bold"/>
                <a:ea typeface="Inter Bold"/>
                <a:cs typeface="Inter Bold"/>
                <a:sym typeface="Inter Bold"/>
              </a:rPr>
              <a:t>MultiSTAT device</a:t>
            </a:r>
          </a:p>
        </p:txBody>
      </p:sp>
      <p:sp>
        <p:nvSpPr>
          <p:cNvPr id="27" name="TextBox 27"/>
          <p:cNvSpPr txBox="1"/>
          <p:nvPr/>
        </p:nvSpPr>
        <p:spPr>
          <a:xfrm>
            <a:off x="14150119" y="5244254"/>
            <a:ext cx="4877173" cy="455295"/>
          </a:xfrm>
          <a:prstGeom prst="rect">
            <a:avLst/>
          </a:prstGeom>
        </p:spPr>
        <p:txBody>
          <a:bodyPr lIns="0" tIns="0" rIns="0" bIns="0" rtlCol="0" anchor="t">
            <a:spAutoFit/>
          </a:bodyPr>
          <a:lstStyle/>
          <a:p>
            <a:pPr algn="l">
              <a:lnSpc>
                <a:spcPts val="3779"/>
              </a:lnSpc>
            </a:pPr>
            <a:r>
              <a:rPr lang="en-US" sz="2699" b="1">
                <a:solidFill>
                  <a:srgbClr val="000000"/>
                </a:solidFill>
                <a:latin typeface="Inter Bold"/>
                <a:ea typeface="Inter Bold"/>
                <a:cs typeface="Inter Bold"/>
                <a:sym typeface="Inter Bold"/>
              </a:rPr>
              <a:t>Subphenotype </a:t>
            </a:r>
          </a:p>
        </p:txBody>
      </p:sp>
      <p:sp>
        <p:nvSpPr>
          <p:cNvPr id="28" name="TextBox 28"/>
          <p:cNvSpPr txBox="1"/>
          <p:nvPr/>
        </p:nvSpPr>
        <p:spPr>
          <a:xfrm>
            <a:off x="322464" y="4438625"/>
            <a:ext cx="6724626" cy="455295"/>
          </a:xfrm>
          <a:prstGeom prst="rect">
            <a:avLst/>
          </a:prstGeom>
        </p:spPr>
        <p:txBody>
          <a:bodyPr lIns="0" tIns="0" rIns="0" bIns="0" rtlCol="0" anchor="t">
            <a:spAutoFit/>
          </a:bodyPr>
          <a:lstStyle/>
          <a:p>
            <a:pPr algn="l">
              <a:lnSpc>
                <a:spcPts val="3779"/>
              </a:lnSpc>
            </a:pPr>
            <a:r>
              <a:rPr lang="en-US" sz="2699" b="1">
                <a:solidFill>
                  <a:srgbClr val="000000"/>
                </a:solidFill>
                <a:latin typeface="Inter Bold"/>
                <a:ea typeface="Inter Bold"/>
                <a:cs typeface="Inter Bold"/>
                <a:sym typeface="Inter Bold"/>
              </a:rPr>
              <a:t>Requirements</a:t>
            </a:r>
          </a:p>
        </p:txBody>
      </p:sp>
      <p:sp>
        <p:nvSpPr>
          <p:cNvPr id="29" name="TextBox 29"/>
          <p:cNvSpPr txBox="1"/>
          <p:nvPr/>
        </p:nvSpPr>
        <p:spPr>
          <a:xfrm>
            <a:off x="322464" y="4901436"/>
            <a:ext cx="3934673" cy="3236595"/>
          </a:xfrm>
          <a:prstGeom prst="rect">
            <a:avLst/>
          </a:prstGeom>
        </p:spPr>
        <p:txBody>
          <a:bodyPr lIns="0" tIns="0" rIns="0" bIns="0" rtlCol="0" anchor="t">
            <a:spAutoFit/>
          </a:bodyPr>
          <a:lstStyle/>
          <a:p>
            <a:pPr algn="just">
              <a:lnSpc>
                <a:spcPts val="3720"/>
              </a:lnSpc>
            </a:pPr>
            <a:r>
              <a:rPr lang="en-US" sz="2400">
                <a:solidFill>
                  <a:srgbClr val="000000"/>
                </a:solidFill>
                <a:latin typeface="Open Sans"/>
                <a:ea typeface="Open Sans"/>
                <a:cs typeface="Open Sans"/>
                <a:sym typeface="Open Sans"/>
              </a:rPr>
              <a:t> IL-6 and sTNFR1 </a:t>
            </a:r>
          </a:p>
          <a:p>
            <a:pPr algn="just">
              <a:lnSpc>
                <a:spcPts val="3720"/>
              </a:lnSpc>
            </a:pPr>
            <a:endParaRPr lang="en-US" sz="2400">
              <a:solidFill>
                <a:srgbClr val="000000"/>
              </a:solidFill>
              <a:latin typeface="Open Sans"/>
              <a:ea typeface="Open Sans"/>
              <a:cs typeface="Open Sans"/>
              <a:sym typeface="Open Sans"/>
            </a:endParaRPr>
          </a:p>
          <a:p>
            <a:pPr algn="just">
              <a:lnSpc>
                <a:spcPts val="3720"/>
              </a:lnSpc>
            </a:pPr>
            <a:r>
              <a:rPr lang="en-US" sz="2400">
                <a:solidFill>
                  <a:srgbClr val="FF0000"/>
                </a:solidFill>
                <a:latin typeface="Open Sans"/>
                <a:ea typeface="Open Sans"/>
                <a:cs typeface="Open Sans"/>
                <a:sym typeface="Open Sans"/>
              </a:rPr>
              <a:t>Worst</a:t>
            </a:r>
            <a:r>
              <a:rPr lang="en-US" sz="2400">
                <a:solidFill>
                  <a:srgbClr val="000000"/>
                </a:solidFill>
                <a:latin typeface="Open Sans"/>
                <a:ea typeface="Open Sans"/>
                <a:cs typeface="Open Sans"/>
                <a:sym typeface="Open Sans"/>
              </a:rPr>
              <a:t> Bicarbonate level from a plasma or arterial blood gas </a:t>
            </a:r>
          </a:p>
          <a:p>
            <a:pPr algn="just">
              <a:lnSpc>
                <a:spcPts val="3720"/>
              </a:lnSpc>
            </a:pPr>
            <a:endParaRPr lang="en-US" sz="2400">
              <a:solidFill>
                <a:srgbClr val="000000"/>
              </a:solidFill>
              <a:latin typeface="Open Sans"/>
              <a:ea typeface="Open Sans"/>
              <a:cs typeface="Open Sans"/>
              <a:sym typeface="Open Sans"/>
            </a:endParaRPr>
          </a:p>
          <a:p>
            <a:pPr marL="0" lvl="0" indent="0" algn="just">
              <a:lnSpc>
                <a:spcPts val="3720"/>
              </a:lnSpc>
            </a:pPr>
            <a:endParaRPr lang="en-US" sz="2400">
              <a:solidFill>
                <a:srgbClr val="000000"/>
              </a:solidFill>
              <a:latin typeface="Open Sans"/>
              <a:ea typeface="Open Sans"/>
              <a:cs typeface="Open Sans"/>
              <a:sym typeface="Open Sans"/>
            </a:endParaRPr>
          </a:p>
        </p:txBody>
      </p:sp>
      <p:sp>
        <p:nvSpPr>
          <p:cNvPr id="30" name="Freeform 30"/>
          <p:cNvSpPr/>
          <p:nvPr/>
        </p:nvSpPr>
        <p:spPr>
          <a:xfrm>
            <a:off x="84720" y="5859780"/>
            <a:ext cx="1350697" cy="422400"/>
          </a:xfrm>
          <a:custGeom>
            <a:avLst/>
            <a:gdLst/>
            <a:ahLst/>
            <a:cxnLst/>
            <a:rect l="l" t="t" r="r" b="b"/>
            <a:pathLst>
              <a:path w="1350697" h="422400">
                <a:moveTo>
                  <a:pt x="0" y="0"/>
                </a:moveTo>
                <a:lnTo>
                  <a:pt x="1350698" y="0"/>
                </a:lnTo>
                <a:lnTo>
                  <a:pt x="1350698" y="422400"/>
                </a:lnTo>
                <a:lnTo>
                  <a:pt x="0" y="422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1" name="TextBox 31"/>
          <p:cNvSpPr txBox="1"/>
          <p:nvPr/>
        </p:nvSpPr>
        <p:spPr>
          <a:xfrm>
            <a:off x="5769823" y="8046303"/>
            <a:ext cx="6724626" cy="1369695"/>
          </a:xfrm>
          <a:prstGeom prst="rect">
            <a:avLst/>
          </a:prstGeom>
        </p:spPr>
        <p:txBody>
          <a:bodyPr lIns="0" tIns="0" rIns="0" bIns="0" rtlCol="0" anchor="t">
            <a:spAutoFit/>
          </a:bodyPr>
          <a:lstStyle/>
          <a:p>
            <a:pPr algn="just">
              <a:lnSpc>
                <a:spcPts val="3720"/>
              </a:lnSpc>
            </a:pPr>
            <a:endParaRPr/>
          </a:p>
          <a:p>
            <a:pPr algn="ctr">
              <a:lnSpc>
                <a:spcPts val="3720"/>
              </a:lnSpc>
            </a:pPr>
            <a:r>
              <a:rPr lang="en-US" sz="2400">
                <a:solidFill>
                  <a:srgbClr val="000000"/>
                </a:solidFill>
                <a:latin typeface="Open Sans"/>
                <a:ea typeface="Open Sans"/>
                <a:cs typeface="Open Sans"/>
                <a:sym typeface="Open Sans"/>
              </a:rPr>
              <a:t>Logistic regression equation</a:t>
            </a:r>
          </a:p>
          <a:p>
            <a:pPr marL="0" lvl="0" indent="0" algn="just">
              <a:lnSpc>
                <a:spcPts val="3720"/>
              </a:lnSpc>
            </a:pPr>
            <a:endParaRPr lang="en-US" sz="240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52392" y="0"/>
            <a:ext cx="5014166" cy="10287000"/>
            <a:chOff x="0" y="0"/>
            <a:chExt cx="1320603" cy="2709333"/>
          </a:xfrm>
        </p:grpSpPr>
        <p:sp>
          <p:nvSpPr>
            <p:cNvPr id="3" name="Freeform 3"/>
            <p:cNvSpPr/>
            <p:nvPr/>
          </p:nvSpPr>
          <p:spPr>
            <a:xfrm>
              <a:off x="0" y="0"/>
              <a:ext cx="1320603" cy="2709333"/>
            </a:xfrm>
            <a:custGeom>
              <a:avLst/>
              <a:gdLst/>
              <a:ahLst/>
              <a:cxnLst/>
              <a:rect l="l" t="t" r="r" b="b"/>
              <a:pathLst>
                <a:path w="1320603" h="2709333">
                  <a:moveTo>
                    <a:pt x="0" y="0"/>
                  </a:moveTo>
                  <a:lnTo>
                    <a:pt x="1320603" y="0"/>
                  </a:lnTo>
                  <a:lnTo>
                    <a:pt x="1320603" y="2709333"/>
                  </a:lnTo>
                  <a:lnTo>
                    <a:pt x="0" y="2709333"/>
                  </a:lnTo>
                  <a:close/>
                </a:path>
              </a:pathLst>
            </a:custGeom>
            <a:solidFill>
              <a:srgbClr val="F6F6F6"/>
            </a:solidFill>
          </p:spPr>
          <p:txBody>
            <a:bodyPr/>
            <a:lstStyle/>
            <a:p>
              <a:endParaRPr lang="en-GB"/>
            </a:p>
          </p:txBody>
        </p:sp>
        <p:sp>
          <p:nvSpPr>
            <p:cNvPr id="4" name="TextBox 4"/>
            <p:cNvSpPr txBox="1"/>
            <p:nvPr/>
          </p:nvSpPr>
          <p:spPr>
            <a:xfrm>
              <a:off x="0" y="-47625"/>
              <a:ext cx="1320603" cy="2756958"/>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9144000" y="457494"/>
            <a:ext cx="9144000" cy="1495425"/>
            <a:chOff x="0" y="0"/>
            <a:chExt cx="2408296" cy="393857"/>
          </a:xfrm>
        </p:grpSpPr>
        <p:sp>
          <p:nvSpPr>
            <p:cNvPr id="6" name="Freeform 6"/>
            <p:cNvSpPr/>
            <p:nvPr/>
          </p:nvSpPr>
          <p:spPr>
            <a:xfrm>
              <a:off x="0" y="0"/>
              <a:ext cx="2408296" cy="393857"/>
            </a:xfrm>
            <a:custGeom>
              <a:avLst/>
              <a:gdLst/>
              <a:ahLst/>
              <a:cxnLst/>
              <a:rect l="l" t="t" r="r" b="b"/>
              <a:pathLst>
                <a:path w="2408296" h="393857">
                  <a:moveTo>
                    <a:pt x="0" y="0"/>
                  </a:moveTo>
                  <a:lnTo>
                    <a:pt x="2408296" y="0"/>
                  </a:lnTo>
                  <a:lnTo>
                    <a:pt x="2408296" y="393857"/>
                  </a:lnTo>
                  <a:lnTo>
                    <a:pt x="0" y="393857"/>
                  </a:lnTo>
                  <a:close/>
                </a:path>
              </a:pathLst>
            </a:custGeom>
            <a:solidFill>
              <a:srgbClr val="FFA32A"/>
            </a:solidFill>
          </p:spPr>
          <p:txBody>
            <a:bodyPr/>
            <a:lstStyle/>
            <a:p>
              <a:endParaRPr lang="en-GB"/>
            </a:p>
          </p:txBody>
        </p:sp>
        <p:sp>
          <p:nvSpPr>
            <p:cNvPr id="7" name="TextBox 7"/>
            <p:cNvSpPr txBox="1"/>
            <p:nvPr/>
          </p:nvSpPr>
          <p:spPr>
            <a:xfrm>
              <a:off x="0" y="-47625"/>
              <a:ext cx="2408296" cy="441482"/>
            </a:xfrm>
            <a:prstGeom prst="rect">
              <a:avLst/>
            </a:prstGeom>
          </p:spPr>
          <p:txBody>
            <a:bodyPr lIns="50800" tIns="50800" rIns="50800" bIns="50800" rtlCol="0" anchor="ctr"/>
            <a:lstStyle/>
            <a:p>
              <a:pPr algn="ctr">
                <a:lnSpc>
                  <a:spcPts val="2479"/>
                </a:lnSpc>
              </a:pPr>
              <a:endParaRPr/>
            </a:p>
          </p:txBody>
        </p:sp>
      </p:grpSp>
      <p:grpSp>
        <p:nvGrpSpPr>
          <p:cNvPr id="8" name="Group 8"/>
          <p:cNvGrpSpPr/>
          <p:nvPr/>
        </p:nvGrpSpPr>
        <p:grpSpPr>
          <a:xfrm>
            <a:off x="9362930" y="3508199"/>
            <a:ext cx="5145691" cy="2876228"/>
            <a:chOff x="0" y="0"/>
            <a:chExt cx="6860922" cy="3834970"/>
          </a:xfrm>
        </p:grpSpPr>
        <p:pic>
          <p:nvPicPr>
            <p:cNvPr id="9" name="Picture 9"/>
            <p:cNvPicPr>
              <a:picLocks noChangeAspect="1"/>
            </p:cNvPicPr>
            <p:nvPr/>
          </p:nvPicPr>
          <p:blipFill>
            <a:blip r:embed="rId2"/>
            <a:srcRect t="314" b="314"/>
            <a:stretch>
              <a:fillRect/>
            </a:stretch>
          </p:blipFill>
          <p:spPr>
            <a:xfrm>
              <a:off x="0" y="0"/>
              <a:ext cx="6860922" cy="3834970"/>
            </a:xfrm>
            <a:prstGeom prst="rect">
              <a:avLst/>
            </a:prstGeom>
          </p:spPr>
        </p:pic>
      </p:grpSp>
      <p:grpSp>
        <p:nvGrpSpPr>
          <p:cNvPr id="10" name="Group 10"/>
          <p:cNvGrpSpPr/>
          <p:nvPr/>
        </p:nvGrpSpPr>
        <p:grpSpPr>
          <a:xfrm>
            <a:off x="849470" y="3340629"/>
            <a:ext cx="5145691" cy="2876228"/>
            <a:chOff x="0" y="0"/>
            <a:chExt cx="6860922" cy="3834970"/>
          </a:xfrm>
        </p:grpSpPr>
        <p:pic>
          <p:nvPicPr>
            <p:cNvPr id="11" name="Picture 11"/>
            <p:cNvPicPr>
              <a:picLocks noChangeAspect="1"/>
            </p:cNvPicPr>
            <p:nvPr/>
          </p:nvPicPr>
          <p:blipFill>
            <a:blip r:embed="rId3"/>
            <a:srcRect t="22052" b="22052"/>
            <a:stretch>
              <a:fillRect/>
            </a:stretch>
          </p:blipFill>
          <p:spPr>
            <a:xfrm>
              <a:off x="0" y="0"/>
              <a:ext cx="6860922" cy="3834970"/>
            </a:xfrm>
            <a:prstGeom prst="rect">
              <a:avLst/>
            </a:prstGeom>
          </p:spPr>
        </p:pic>
      </p:grpSp>
      <p:grpSp>
        <p:nvGrpSpPr>
          <p:cNvPr id="12" name="Group 12"/>
          <p:cNvGrpSpPr/>
          <p:nvPr/>
        </p:nvGrpSpPr>
        <p:grpSpPr>
          <a:xfrm>
            <a:off x="-1061650" y="8036778"/>
            <a:ext cx="3803190" cy="380319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15" name="TextBox 15"/>
          <p:cNvSpPr txBox="1"/>
          <p:nvPr/>
        </p:nvSpPr>
        <p:spPr>
          <a:xfrm>
            <a:off x="839945" y="562269"/>
            <a:ext cx="8147912"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INTERVENTIONS</a:t>
            </a:r>
          </a:p>
        </p:txBody>
      </p:sp>
      <p:sp>
        <p:nvSpPr>
          <p:cNvPr id="16" name="TextBox 16"/>
          <p:cNvSpPr txBox="1"/>
          <p:nvPr/>
        </p:nvSpPr>
        <p:spPr>
          <a:xfrm>
            <a:off x="849470" y="1556679"/>
            <a:ext cx="8138387"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Bold"/>
                <a:ea typeface="Open Sans Bold"/>
                <a:cs typeface="Open Sans Bold"/>
                <a:sym typeface="Open Sans Bold"/>
              </a:rPr>
              <a:t>THE EVIDENCE</a:t>
            </a:r>
          </a:p>
        </p:txBody>
      </p:sp>
      <p:sp>
        <p:nvSpPr>
          <p:cNvPr id="17" name="TextBox 17"/>
          <p:cNvSpPr txBox="1"/>
          <p:nvPr/>
        </p:nvSpPr>
        <p:spPr>
          <a:xfrm>
            <a:off x="839945" y="6517777"/>
            <a:ext cx="5155216" cy="455295"/>
          </a:xfrm>
          <a:prstGeom prst="rect">
            <a:avLst/>
          </a:prstGeom>
        </p:spPr>
        <p:txBody>
          <a:bodyPr lIns="0" tIns="0" rIns="0" bIns="0" rtlCol="0" anchor="t">
            <a:spAutoFit/>
          </a:bodyPr>
          <a:lstStyle/>
          <a:p>
            <a:pPr algn="l">
              <a:lnSpc>
                <a:spcPts val="3779"/>
              </a:lnSpc>
            </a:pPr>
            <a:r>
              <a:rPr lang="en-US" sz="2699" b="1">
                <a:solidFill>
                  <a:srgbClr val="151679"/>
                </a:solidFill>
                <a:latin typeface="Inter Bold"/>
                <a:ea typeface="Inter Bold"/>
                <a:cs typeface="Inter Bold"/>
                <a:sym typeface="Inter Bold"/>
              </a:rPr>
              <a:t>Simvastatin</a:t>
            </a:r>
          </a:p>
        </p:txBody>
      </p:sp>
      <p:sp>
        <p:nvSpPr>
          <p:cNvPr id="18" name="TextBox 18"/>
          <p:cNvSpPr txBox="1"/>
          <p:nvPr/>
        </p:nvSpPr>
        <p:spPr>
          <a:xfrm>
            <a:off x="9362930" y="6517777"/>
            <a:ext cx="5155216" cy="455295"/>
          </a:xfrm>
          <a:prstGeom prst="rect">
            <a:avLst/>
          </a:prstGeom>
        </p:spPr>
        <p:txBody>
          <a:bodyPr lIns="0" tIns="0" rIns="0" bIns="0" rtlCol="0" anchor="t">
            <a:spAutoFit/>
          </a:bodyPr>
          <a:lstStyle/>
          <a:p>
            <a:pPr algn="l">
              <a:lnSpc>
                <a:spcPts val="3779"/>
              </a:lnSpc>
            </a:pPr>
            <a:r>
              <a:rPr lang="en-US" sz="2699" b="1">
                <a:solidFill>
                  <a:srgbClr val="151679"/>
                </a:solidFill>
                <a:latin typeface="Inter Bold"/>
                <a:ea typeface="Inter Bold"/>
                <a:cs typeface="Inter Bold"/>
                <a:sym typeface="Inter Bold"/>
              </a:rPr>
              <a:t>Baricitinib</a:t>
            </a:r>
          </a:p>
        </p:txBody>
      </p:sp>
      <p:sp>
        <p:nvSpPr>
          <p:cNvPr id="19" name="TextBox 19"/>
          <p:cNvSpPr txBox="1"/>
          <p:nvPr/>
        </p:nvSpPr>
        <p:spPr>
          <a:xfrm>
            <a:off x="839945" y="7123504"/>
            <a:ext cx="5943732" cy="3703320"/>
          </a:xfrm>
          <a:prstGeom prst="rect">
            <a:avLst/>
          </a:prstGeom>
        </p:spPr>
        <p:txBody>
          <a:bodyPr lIns="0" tIns="0" rIns="0" bIns="0" rtlCol="0" anchor="t">
            <a:spAutoFit/>
          </a:bodyPr>
          <a:lstStyle/>
          <a:p>
            <a:pPr algn="just">
              <a:lnSpc>
                <a:spcPts val="3720"/>
              </a:lnSpc>
            </a:pPr>
            <a:r>
              <a:rPr lang="en-US" sz="2400">
                <a:solidFill>
                  <a:srgbClr val="000000"/>
                </a:solidFill>
                <a:latin typeface="Open Sans"/>
                <a:ea typeface="Open Sans"/>
                <a:cs typeface="Open Sans"/>
                <a:sym typeface="Open Sans"/>
              </a:rPr>
              <a:t>Simvastatin is a statin that has shown potential in modifying pathogenic mechanisms in ARDS. The recommended dose is 80 mg daily for up to 28 days or ICU discharge.</a:t>
            </a:r>
          </a:p>
          <a:p>
            <a:pPr algn="just">
              <a:lnSpc>
                <a:spcPts val="3720"/>
              </a:lnSpc>
            </a:pPr>
            <a:endParaRPr lang="en-US" sz="2400">
              <a:solidFill>
                <a:srgbClr val="000000"/>
              </a:solidFill>
              <a:latin typeface="Open Sans"/>
              <a:ea typeface="Open Sans"/>
              <a:cs typeface="Open Sans"/>
              <a:sym typeface="Open Sans"/>
            </a:endParaRPr>
          </a:p>
          <a:p>
            <a:pPr marL="0" lvl="0" indent="0" algn="just">
              <a:lnSpc>
                <a:spcPts val="3720"/>
              </a:lnSpc>
            </a:pPr>
            <a:endParaRPr lang="en-US" sz="2400">
              <a:solidFill>
                <a:srgbClr val="000000"/>
              </a:solidFill>
              <a:latin typeface="Open Sans"/>
              <a:ea typeface="Open Sans"/>
              <a:cs typeface="Open Sans"/>
              <a:sym typeface="Open Sans"/>
            </a:endParaRPr>
          </a:p>
          <a:p>
            <a:pPr marL="0" lvl="0" indent="0" algn="just">
              <a:lnSpc>
                <a:spcPts val="3720"/>
              </a:lnSpc>
            </a:pPr>
            <a:endParaRPr lang="en-US" sz="2400">
              <a:solidFill>
                <a:srgbClr val="000000"/>
              </a:solidFill>
              <a:latin typeface="Open Sans"/>
              <a:ea typeface="Open Sans"/>
              <a:cs typeface="Open Sans"/>
              <a:sym typeface="Open Sans"/>
            </a:endParaRPr>
          </a:p>
        </p:txBody>
      </p:sp>
      <p:sp>
        <p:nvSpPr>
          <p:cNvPr id="20" name="TextBox 20"/>
          <p:cNvSpPr txBox="1"/>
          <p:nvPr/>
        </p:nvSpPr>
        <p:spPr>
          <a:xfrm>
            <a:off x="9362930" y="7125472"/>
            <a:ext cx="6417988" cy="3703320"/>
          </a:xfrm>
          <a:prstGeom prst="rect">
            <a:avLst/>
          </a:prstGeom>
        </p:spPr>
        <p:txBody>
          <a:bodyPr lIns="0" tIns="0" rIns="0" bIns="0" rtlCol="0" anchor="t">
            <a:spAutoFit/>
          </a:bodyPr>
          <a:lstStyle/>
          <a:p>
            <a:pPr algn="just">
              <a:lnSpc>
                <a:spcPts val="3720"/>
              </a:lnSpc>
            </a:pPr>
            <a:r>
              <a:rPr lang="en-US" sz="2400">
                <a:solidFill>
                  <a:srgbClr val="000000"/>
                </a:solidFill>
                <a:latin typeface="Open Sans"/>
                <a:ea typeface="Open Sans"/>
                <a:cs typeface="Open Sans"/>
                <a:sym typeface="Open Sans"/>
              </a:rPr>
              <a:t>Baricitinib is an oral JAK1/2 inhibitor used for autoimmune diseases and has shown to reduce mortality in COVID-19 patients with ARDS. The recommended dose is 4mg daily for 10 days, with adjustments for renal dysfunction. </a:t>
            </a:r>
          </a:p>
          <a:p>
            <a:pPr marL="0" lvl="0" indent="0" algn="just">
              <a:lnSpc>
                <a:spcPts val="3720"/>
              </a:lnSpc>
            </a:pPr>
            <a:endParaRPr lang="en-US" sz="2400">
              <a:solidFill>
                <a:srgbClr val="000000"/>
              </a:solidFill>
              <a:latin typeface="Open Sans"/>
              <a:ea typeface="Open Sans"/>
              <a:cs typeface="Open Sans"/>
              <a:sym typeface="Open Sans"/>
            </a:endParaRPr>
          </a:p>
          <a:p>
            <a:pPr marL="0" lvl="0" indent="0" algn="just">
              <a:lnSpc>
                <a:spcPts val="3720"/>
              </a:lnSpc>
            </a:pPr>
            <a:endParaRPr lang="en-US" sz="240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945152"/>
            <a:chOff x="0" y="0"/>
            <a:chExt cx="4816593" cy="775678"/>
          </a:xfrm>
        </p:grpSpPr>
        <p:sp>
          <p:nvSpPr>
            <p:cNvPr id="3" name="Freeform 3"/>
            <p:cNvSpPr/>
            <p:nvPr/>
          </p:nvSpPr>
          <p:spPr>
            <a:xfrm>
              <a:off x="0" y="0"/>
              <a:ext cx="4816592" cy="775678"/>
            </a:xfrm>
            <a:custGeom>
              <a:avLst/>
              <a:gdLst/>
              <a:ahLst/>
              <a:cxnLst/>
              <a:rect l="l" t="t" r="r" b="b"/>
              <a:pathLst>
                <a:path w="4816592" h="775678">
                  <a:moveTo>
                    <a:pt x="0" y="0"/>
                  </a:moveTo>
                  <a:lnTo>
                    <a:pt x="4816592" y="0"/>
                  </a:lnTo>
                  <a:lnTo>
                    <a:pt x="4816592" y="775678"/>
                  </a:lnTo>
                  <a:lnTo>
                    <a:pt x="0" y="775678"/>
                  </a:lnTo>
                  <a:close/>
                </a:path>
              </a:pathLst>
            </a:custGeom>
            <a:solidFill>
              <a:srgbClr val="FFA32A"/>
            </a:solidFill>
          </p:spPr>
          <p:txBody>
            <a:bodyPr/>
            <a:lstStyle/>
            <a:p>
              <a:endParaRPr lang="en-GB"/>
            </a:p>
          </p:txBody>
        </p:sp>
        <p:sp>
          <p:nvSpPr>
            <p:cNvPr id="4" name="TextBox 4"/>
            <p:cNvSpPr txBox="1"/>
            <p:nvPr/>
          </p:nvSpPr>
          <p:spPr>
            <a:xfrm>
              <a:off x="0" y="-47625"/>
              <a:ext cx="4816593" cy="823303"/>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15745226" y="-1332365"/>
            <a:ext cx="3803190" cy="380319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EAE4D2"/>
              </a:solidFill>
              <a:prstDash val="solid"/>
              <a:miter/>
            </a:ln>
          </p:spPr>
          <p:txBody>
            <a:bodyPr/>
            <a:lstStyle/>
            <a:p>
              <a:endParaRPr lang="en-GB"/>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8" name="Group 8"/>
          <p:cNvGrpSpPr/>
          <p:nvPr/>
        </p:nvGrpSpPr>
        <p:grpSpPr>
          <a:xfrm>
            <a:off x="849470" y="752128"/>
            <a:ext cx="16589060" cy="3437392"/>
            <a:chOff x="0" y="0"/>
            <a:chExt cx="22118747" cy="4583190"/>
          </a:xfrm>
        </p:grpSpPr>
        <p:pic>
          <p:nvPicPr>
            <p:cNvPr id="9" name="Picture 9"/>
            <p:cNvPicPr>
              <a:picLocks noChangeAspect="1"/>
            </p:cNvPicPr>
            <p:nvPr/>
          </p:nvPicPr>
          <p:blipFill>
            <a:blip r:embed="rId2"/>
            <a:srcRect t="26182" b="26182"/>
            <a:stretch>
              <a:fillRect/>
            </a:stretch>
          </p:blipFill>
          <p:spPr>
            <a:xfrm>
              <a:off x="0" y="0"/>
              <a:ext cx="22118747" cy="4583190"/>
            </a:xfrm>
            <a:prstGeom prst="rect">
              <a:avLst/>
            </a:prstGeom>
          </p:spPr>
        </p:pic>
      </p:grpSp>
      <p:sp>
        <p:nvSpPr>
          <p:cNvPr id="10" name="Freeform 10"/>
          <p:cNvSpPr/>
          <p:nvPr/>
        </p:nvSpPr>
        <p:spPr>
          <a:xfrm>
            <a:off x="12812477" y="5143500"/>
            <a:ext cx="3661556" cy="4857786"/>
          </a:xfrm>
          <a:custGeom>
            <a:avLst/>
            <a:gdLst/>
            <a:ahLst/>
            <a:cxnLst/>
            <a:rect l="l" t="t" r="r" b="b"/>
            <a:pathLst>
              <a:path w="3661556" h="4857786">
                <a:moveTo>
                  <a:pt x="0" y="0"/>
                </a:moveTo>
                <a:lnTo>
                  <a:pt x="3661556" y="0"/>
                </a:lnTo>
                <a:lnTo>
                  <a:pt x="3661556" y="4857786"/>
                </a:lnTo>
                <a:lnTo>
                  <a:pt x="0" y="4857786"/>
                </a:lnTo>
                <a:lnTo>
                  <a:pt x="0" y="0"/>
                </a:lnTo>
                <a:close/>
              </a:path>
            </a:pathLst>
          </a:custGeom>
          <a:blipFill>
            <a:blip r:embed="rId3"/>
            <a:stretch>
              <a:fillRect/>
            </a:stretch>
          </a:blipFill>
        </p:spPr>
        <p:txBody>
          <a:bodyPr/>
          <a:lstStyle/>
          <a:p>
            <a:endParaRPr lang="en-GB"/>
          </a:p>
        </p:txBody>
      </p:sp>
      <p:sp>
        <p:nvSpPr>
          <p:cNvPr id="11" name="TextBox 11"/>
          <p:cNvSpPr txBox="1"/>
          <p:nvPr/>
        </p:nvSpPr>
        <p:spPr>
          <a:xfrm>
            <a:off x="820895" y="4631674"/>
            <a:ext cx="6127720"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USUAL CARE</a:t>
            </a:r>
          </a:p>
        </p:txBody>
      </p:sp>
      <p:sp>
        <p:nvSpPr>
          <p:cNvPr id="12" name="TextBox 12"/>
          <p:cNvSpPr txBox="1"/>
          <p:nvPr/>
        </p:nvSpPr>
        <p:spPr>
          <a:xfrm>
            <a:off x="849470" y="6607159"/>
            <a:ext cx="6099145"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Bold"/>
                <a:ea typeface="Open Sans Bold"/>
                <a:cs typeface="Open Sans Bold"/>
                <a:sym typeface="Open Sans Bold"/>
              </a:rPr>
              <a:t>GUIDELINES</a:t>
            </a:r>
          </a:p>
        </p:txBody>
      </p:sp>
      <p:sp>
        <p:nvSpPr>
          <p:cNvPr id="13" name="TextBox 13"/>
          <p:cNvSpPr txBox="1"/>
          <p:nvPr/>
        </p:nvSpPr>
        <p:spPr>
          <a:xfrm>
            <a:off x="820895" y="7212298"/>
            <a:ext cx="10709526" cy="3036760"/>
          </a:xfrm>
          <a:prstGeom prst="rect">
            <a:avLst/>
          </a:prstGeom>
        </p:spPr>
        <p:txBody>
          <a:bodyPr lIns="0" tIns="0" rIns="0" bIns="0" rtlCol="0" anchor="t">
            <a:spAutoFit/>
          </a:bodyPr>
          <a:lstStyle/>
          <a:p>
            <a:pPr marL="505797" lvl="1" indent="-252899" algn="just">
              <a:lnSpc>
                <a:spcPts val="4099"/>
              </a:lnSpc>
              <a:buFont typeface="Arial"/>
              <a:buChar char="•"/>
            </a:pPr>
            <a:r>
              <a:rPr lang="en-US" sz="2342">
                <a:solidFill>
                  <a:srgbClr val="000000"/>
                </a:solidFill>
                <a:latin typeface="Open Sans"/>
                <a:ea typeface="Open Sans"/>
                <a:cs typeface="Open Sans"/>
                <a:sym typeface="Open Sans"/>
              </a:rPr>
              <a:t>Each subphenotype will have a control which will be usual care. </a:t>
            </a:r>
          </a:p>
          <a:p>
            <a:pPr marL="505797" lvl="1" indent="-252899" algn="just">
              <a:lnSpc>
                <a:spcPts val="4099"/>
              </a:lnSpc>
              <a:buFont typeface="Arial"/>
              <a:buChar char="•"/>
            </a:pPr>
            <a:r>
              <a:rPr lang="en-US" sz="2342">
                <a:solidFill>
                  <a:srgbClr val="000000"/>
                </a:solidFill>
                <a:latin typeface="Open Sans"/>
                <a:ea typeface="Open Sans"/>
                <a:cs typeface="Open Sans"/>
                <a:sym typeface="Open Sans"/>
              </a:rPr>
              <a:t>Usual care will be directed by international treatment guidelines, such as the European Society of Intensive Care Medicine ARDS guidelines.</a:t>
            </a:r>
          </a:p>
          <a:p>
            <a:pPr marL="505797" lvl="1" indent="-252899" algn="just">
              <a:lnSpc>
                <a:spcPts val="4099"/>
              </a:lnSpc>
              <a:buFont typeface="Arial"/>
              <a:buChar char="•"/>
            </a:pPr>
            <a:r>
              <a:rPr lang="en-US" sz="2342">
                <a:solidFill>
                  <a:srgbClr val="000000"/>
                </a:solidFill>
                <a:latin typeface="Open Sans"/>
                <a:ea typeface="Open Sans"/>
                <a:cs typeface="Open Sans"/>
                <a:sym typeface="Open Sans"/>
              </a:rPr>
              <a:t>Agreement to comply with these guidelines will be a condition for a site to participate in the trial to ensure standardised best practice usual care. </a:t>
            </a:r>
          </a:p>
          <a:p>
            <a:pPr marL="0" lvl="0" indent="0" algn="just">
              <a:lnSpc>
                <a:spcPts val="4099"/>
              </a:lnSpc>
            </a:pPr>
            <a:endParaRPr lang="en-US" sz="2342">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57494"/>
            <a:ext cx="18288000" cy="1495425"/>
            <a:chOff x="0" y="0"/>
            <a:chExt cx="4816593" cy="393857"/>
          </a:xfrm>
        </p:grpSpPr>
        <p:sp>
          <p:nvSpPr>
            <p:cNvPr id="3" name="Freeform 3"/>
            <p:cNvSpPr/>
            <p:nvPr/>
          </p:nvSpPr>
          <p:spPr>
            <a:xfrm>
              <a:off x="0" y="0"/>
              <a:ext cx="4816592" cy="393857"/>
            </a:xfrm>
            <a:custGeom>
              <a:avLst/>
              <a:gdLst/>
              <a:ahLst/>
              <a:cxnLst/>
              <a:rect l="l" t="t" r="r" b="b"/>
              <a:pathLst>
                <a:path w="4816592" h="393857">
                  <a:moveTo>
                    <a:pt x="0" y="0"/>
                  </a:moveTo>
                  <a:lnTo>
                    <a:pt x="4816592" y="0"/>
                  </a:lnTo>
                  <a:lnTo>
                    <a:pt x="4816592" y="393857"/>
                  </a:lnTo>
                  <a:lnTo>
                    <a:pt x="0" y="393857"/>
                  </a:lnTo>
                  <a:close/>
                </a:path>
              </a:pathLst>
            </a:custGeom>
            <a:solidFill>
              <a:srgbClr val="FFA32A"/>
            </a:solidFill>
          </p:spPr>
          <p:txBody>
            <a:bodyPr/>
            <a:lstStyle/>
            <a:p>
              <a:endParaRPr lang="en-GB"/>
            </a:p>
          </p:txBody>
        </p:sp>
        <p:sp>
          <p:nvSpPr>
            <p:cNvPr id="4" name="TextBox 4"/>
            <p:cNvSpPr txBox="1"/>
            <p:nvPr/>
          </p:nvSpPr>
          <p:spPr>
            <a:xfrm>
              <a:off x="0" y="-47625"/>
              <a:ext cx="4816593" cy="441482"/>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15357705" y="7637029"/>
            <a:ext cx="4136867" cy="413686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8" name="Freeform 8"/>
          <p:cNvSpPr/>
          <p:nvPr/>
        </p:nvSpPr>
        <p:spPr>
          <a:xfrm>
            <a:off x="0" y="3477624"/>
            <a:ext cx="7743951" cy="3871975"/>
          </a:xfrm>
          <a:custGeom>
            <a:avLst/>
            <a:gdLst/>
            <a:ahLst/>
            <a:cxnLst/>
            <a:rect l="l" t="t" r="r" b="b"/>
            <a:pathLst>
              <a:path w="7743951" h="3871975">
                <a:moveTo>
                  <a:pt x="0" y="0"/>
                </a:moveTo>
                <a:lnTo>
                  <a:pt x="7743951" y="0"/>
                </a:lnTo>
                <a:lnTo>
                  <a:pt x="7743951" y="3871975"/>
                </a:lnTo>
                <a:lnTo>
                  <a:pt x="0" y="3871975"/>
                </a:lnTo>
                <a:lnTo>
                  <a:pt x="0" y="0"/>
                </a:lnTo>
                <a:close/>
              </a:path>
            </a:pathLst>
          </a:custGeom>
          <a:blipFill>
            <a:blip r:embed="rId2"/>
            <a:stretch>
              <a:fillRect/>
            </a:stretch>
          </a:blipFill>
        </p:spPr>
        <p:txBody>
          <a:bodyPr/>
          <a:lstStyle/>
          <a:p>
            <a:endParaRPr lang="en-GB"/>
          </a:p>
        </p:txBody>
      </p:sp>
      <p:sp>
        <p:nvSpPr>
          <p:cNvPr id="9" name="Freeform 9"/>
          <p:cNvSpPr/>
          <p:nvPr/>
        </p:nvSpPr>
        <p:spPr>
          <a:xfrm>
            <a:off x="10414991" y="4484096"/>
            <a:ext cx="5999620" cy="1859031"/>
          </a:xfrm>
          <a:custGeom>
            <a:avLst/>
            <a:gdLst/>
            <a:ahLst/>
            <a:cxnLst/>
            <a:rect l="l" t="t" r="r" b="b"/>
            <a:pathLst>
              <a:path w="5999620" h="1859031">
                <a:moveTo>
                  <a:pt x="0" y="0"/>
                </a:moveTo>
                <a:lnTo>
                  <a:pt x="5999619" y="0"/>
                </a:lnTo>
                <a:lnTo>
                  <a:pt x="5999619" y="1859031"/>
                </a:lnTo>
                <a:lnTo>
                  <a:pt x="0" y="1859031"/>
                </a:lnTo>
                <a:lnTo>
                  <a:pt x="0" y="0"/>
                </a:lnTo>
                <a:close/>
              </a:path>
            </a:pathLst>
          </a:custGeom>
          <a:blipFill>
            <a:blip r:embed="rId3"/>
            <a:stretch>
              <a:fillRect l="-1187" t="-2000" b="-2000"/>
            </a:stretch>
          </a:blipFill>
        </p:spPr>
        <p:txBody>
          <a:bodyPr/>
          <a:lstStyle/>
          <a:p>
            <a:endParaRPr lang="en-GB"/>
          </a:p>
        </p:txBody>
      </p:sp>
      <p:sp>
        <p:nvSpPr>
          <p:cNvPr id="10" name="TextBox 10"/>
          <p:cNvSpPr txBox="1"/>
          <p:nvPr/>
        </p:nvSpPr>
        <p:spPr>
          <a:xfrm>
            <a:off x="839945" y="765151"/>
            <a:ext cx="8147912" cy="984885"/>
          </a:xfrm>
          <a:prstGeom prst="rect">
            <a:avLst/>
          </a:prstGeom>
        </p:spPr>
        <p:txBody>
          <a:bodyPr lIns="0" tIns="0" rIns="0" bIns="0" rtlCol="0" anchor="t">
            <a:spAutoFit/>
          </a:bodyPr>
          <a:lstStyle/>
          <a:p>
            <a:pPr algn="l">
              <a:lnSpc>
                <a:spcPts val="7560"/>
              </a:lnSpc>
            </a:pPr>
            <a:r>
              <a:rPr lang="en-US" sz="7200" b="1">
                <a:solidFill>
                  <a:srgbClr val="FFFFFF"/>
                </a:solidFill>
                <a:latin typeface="Inter Bold"/>
                <a:ea typeface="Inter Bold"/>
                <a:cs typeface="Inter Bold"/>
                <a:sym typeface="Inter Bold"/>
              </a:rPr>
              <a:t>DATABASES</a:t>
            </a:r>
          </a:p>
        </p:txBody>
      </p:sp>
      <p:sp>
        <p:nvSpPr>
          <p:cNvPr id="11" name="TextBox 11"/>
          <p:cNvSpPr txBox="1"/>
          <p:nvPr/>
        </p:nvSpPr>
        <p:spPr>
          <a:xfrm>
            <a:off x="839945" y="8303715"/>
            <a:ext cx="7328721" cy="855345"/>
          </a:xfrm>
          <a:prstGeom prst="rect">
            <a:avLst/>
          </a:prstGeom>
        </p:spPr>
        <p:txBody>
          <a:bodyPr lIns="0" tIns="0" rIns="0" bIns="0" rtlCol="0" anchor="t">
            <a:spAutoFit/>
          </a:bodyPr>
          <a:lstStyle/>
          <a:p>
            <a:pPr algn="just">
              <a:lnSpc>
                <a:spcPts val="3450"/>
              </a:lnSpc>
            </a:pPr>
            <a:r>
              <a:rPr lang="en-US" sz="2300" err="1">
                <a:solidFill>
                  <a:srgbClr val="000000"/>
                </a:solidFill>
                <a:latin typeface="Open Sans"/>
                <a:ea typeface="Open Sans"/>
                <a:cs typeface="Open Sans"/>
                <a:sym typeface="Open Sans"/>
              </a:rPr>
              <a:t>Randomisation</a:t>
            </a:r>
            <a:r>
              <a:rPr lang="en-US" sz="2300">
                <a:solidFill>
                  <a:srgbClr val="000000"/>
                </a:solidFill>
                <a:latin typeface="Open Sans"/>
                <a:ea typeface="Open Sans"/>
                <a:cs typeface="Open Sans"/>
                <a:sym typeface="Open Sans"/>
              </a:rPr>
              <a:t> performed using a web-based system </a:t>
            </a:r>
          </a:p>
          <a:p>
            <a:pPr marL="0" lvl="0" indent="0" algn="just">
              <a:lnSpc>
                <a:spcPts val="3450"/>
              </a:lnSpc>
            </a:pPr>
            <a:r>
              <a:rPr lang="en-US" sz="2300">
                <a:solidFill>
                  <a:srgbClr val="000000"/>
                </a:solidFill>
                <a:latin typeface="Open Sans"/>
                <a:ea typeface="Open Sans"/>
                <a:cs typeface="Open Sans"/>
                <a:sym typeface="Open Sans"/>
              </a:rPr>
              <a:t>called OpenClinica</a:t>
            </a:r>
          </a:p>
        </p:txBody>
      </p:sp>
      <p:sp>
        <p:nvSpPr>
          <p:cNvPr id="12" name="TextBox 12"/>
          <p:cNvSpPr txBox="1"/>
          <p:nvPr/>
        </p:nvSpPr>
        <p:spPr>
          <a:xfrm>
            <a:off x="9461454" y="8303715"/>
            <a:ext cx="7906692" cy="855345"/>
          </a:xfrm>
          <a:prstGeom prst="rect">
            <a:avLst/>
          </a:prstGeom>
        </p:spPr>
        <p:txBody>
          <a:bodyPr lIns="0" tIns="0" rIns="0" bIns="0" rtlCol="0" anchor="t">
            <a:spAutoFit/>
          </a:bodyPr>
          <a:lstStyle/>
          <a:p>
            <a:pPr marL="0" lvl="0" indent="0" algn="just">
              <a:lnSpc>
                <a:spcPts val="3450"/>
              </a:lnSpc>
            </a:pPr>
            <a:r>
              <a:rPr lang="en-US" sz="2300">
                <a:solidFill>
                  <a:srgbClr val="000000"/>
                </a:solidFill>
                <a:latin typeface="Open Sans"/>
                <a:ea typeface="Open Sans"/>
                <a:cs typeface="Open Sans"/>
                <a:sym typeface="Open Sans"/>
              </a:rPr>
              <a:t>The PANTHER study will utilise an eTMF and eISF provide by Florence</a:t>
            </a:r>
          </a:p>
        </p:txBody>
      </p:sp>
      <p:sp>
        <p:nvSpPr>
          <p:cNvPr id="13" name="TextBox 13"/>
          <p:cNvSpPr txBox="1"/>
          <p:nvPr/>
        </p:nvSpPr>
        <p:spPr>
          <a:xfrm>
            <a:off x="839945" y="7822331"/>
            <a:ext cx="7328721" cy="405765"/>
          </a:xfrm>
          <a:prstGeom prst="rect">
            <a:avLst/>
          </a:prstGeom>
        </p:spPr>
        <p:txBody>
          <a:bodyPr lIns="0" tIns="0" rIns="0" bIns="0" rtlCol="0" anchor="t">
            <a:spAutoFit/>
          </a:bodyPr>
          <a:lstStyle/>
          <a:p>
            <a:pPr algn="l">
              <a:lnSpc>
                <a:spcPts val="3359"/>
              </a:lnSpc>
            </a:pPr>
            <a:r>
              <a:rPr lang="en-US" sz="2400" b="1">
                <a:solidFill>
                  <a:srgbClr val="000000"/>
                </a:solidFill>
                <a:latin typeface="Inter Ultra-Bold"/>
                <a:ea typeface="Inter Ultra-Bold"/>
                <a:cs typeface="Inter Ultra-Bold"/>
                <a:sym typeface="Inter Ultra-Bold"/>
              </a:rPr>
              <a:t>OpenClinica</a:t>
            </a:r>
          </a:p>
        </p:txBody>
      </p:sp>
      <p:sp>
        <p:nvSpPr>
          <p:cNvPr id="14" name="TextBox 14"/>
          <p:cNvSpPr txBox="1"/>
          <p:nvPr/>
        </p:nvSpPr>
        <p:spPr>
          <a:xfrm>
            <a:off x="9461454" y="7822331"/>
            <a:ext cx="7906692" cy="405765"/>
          </a:xfrm>
          <a:prstGeom prst="rect">
            <a:avLst/>
          </a:prstGeom>
        </p:spPr>
        <p:txBody>
          <a:bodyPr lIns="0" tIns="0" rIns="0" bIns="0" rtlCol="0" anchor="t">
            <a:spAutoFit/>
          </a:bodyPr>
          <a:lstStyle/>
          <a:p>
            <a:pPr algn="l">
              <a:lnSpc>
                <a:spcPts val="3359"/>
              </a:lnSpc>
            </a:pPr>
            <a:r>
              <a:rPr lang="en-US" sz="2400" b="1">
                <a:solidFill>
                  <a:srgbClr val="000000"/>
                </a:solidFill>
                <a:latin typeface="Inter Ultra-Bold"/>
                <a:ea typeface="Inter Ultra-Bold"/>
                <a:cs typeface="Inter Ultra-Bold"/>
                <a:sym typeface="Inter Ultra-Bold"/>
              </a:rPr>
              <a:t>Florence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73834" y="0"/>
            <a:ext cx="5014166" cy="10287000"/>
            <a:chOff x="0" y="0"/>
            <a:chExt cx="1320603" cy="2709333"/>
          </a:xfrm>
        </p:grpSpPr>
        <p:sp>
          <p:nvSpPr>
            <p:cNvPr id="3" name="Freeform 3"/>
            <p:cNvSpPr/>
            <p:nvPr/>
          </p:nvSpPr>
          <p:spPr>
            <a:xfrm>
              <a:off x="0" y="0"/>
              <a:ext cx="1320603" cy="2709333"/>
            </a:xfrm>
            <a:custGeom>
              <a:avLst/>
              <a:gdLst/>
              <a:ahLst/>
              <a:cxnLst/>
              <a:rect l="l" t="t" r="r" b="b"/>
              <a:pathLst>
                <a:path w="1320603" h="2709333">
                  <a:moveTo>
                    <a:pt x="0" y="0"/>
                  </a:moveTo>
                  <a:lnTo>
                    <a:pt x="1320603" y="0"/>
                  </a:lnTo>
                  <a:lnTo>
                    <a:pt x="1320603" y="2709333"/>
                  </a:lnTo>
                  <a:lnTo>
                    <a:pt x="0" y="2709333"/>
                  </a:lnTo>
                  <a:close/>
                </a:path>
              </a:pathLst>
            </a:custGeom>
            <a:solidFill>
              <a:srgbClr val="F6F6F6"/>
            </a:solidFill>
          </p:spPr>
          <p:txBody>
            <a:bodyPr/>
            <a:lstStyle/>
            <a:p>
              <a:endParaRPr lang="en-GB"/>
            </a:p>
          </p:txBody>
        </p:sp>
        <p:sp>
          <p:nvSpPr>
            <p:cNvPr id="4" name="TextBox 4"/>
            <p:cNvSpPr txBox="1"/>
            <p:nvPr/>
          </p:nvSpPr>
          <p:spPr>
            <a:xfrm>
              <a:off x="0" y="-47625"/>
              <a:ext cx="1320603" cy="2756958"/>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9144000" y="457494"/>
            <a:ext cx="9144000" cy="1495425"/>
            <a:chOff x="0" y="0"/>
            <a:chExt cx="2408296" cy="393857"/>
          </a:xfrm>
        </p:grpSpPr>
        <p:sp>
          <p:nvSpPr>
            <p:cNvPr id="6" name="Freeform 6"/>
            <p:cNvSpPr/>
            <p:nvPr/>
          </p:nvSpPr>
          <p:spPr>
            <a:xfrm>
              <a:off x="0" y="0"/>
              <a:ext cx="2408296" cy="393857"/>
            </a:xfrm>
            <a:custGeom>
              <a:avLst/>
              <a:gdLst/>
              <a:ahLst/>
              <a:cxnLst/>
              <a:rect l="l" t="t" r="r" b="b"/>
              <a:pathLst>
                <a:path w="2408296" h="393857">
                  <a:moveTo>
                    <a:pt x="0" y="0"/>
                  </a:moveTo>
                  <a:lnTo>
                    <a:pt x="2408296" y="0"/>
                  </a:lnTo>
                  <a:lnTo>
                    <a:pt x="2408296" y="393857"/>
                  </a:lnTo>
                  <a:lnTo>
                    <a:pt x="0" y="393857"/>
                  </a:lnTo>
                  <a:close/>
                </a:path>
              </a:pathLst>
            </a:custGeom>
            <a:solidFill>
              <a:srgbClr val="FFA32A"/>
            </a:solidFill>
          </p:spPr>
          <p:txBody>
            <a:bodyPr/>
            <a:lstStyle/>
            <a:p>
              <a:endParaRPr lang="en-GB"/>
            </a:p>
          </p:txBody>
        </p:sp>
        <p:sp>
          <p:nvSpPr>
            <p:cNvPr id="7" name="TextBox 7"/>
            <p:cNvSpPr txBox="1"/>
            <p:nvPr/>
          </p:nvSpPr>
          <p:spPr>
            <a:xfrm>
              <a:off x="0" y="-47625"/>
              <a:ext cx="2408296" cy="441482"/>
            </a:xfrm>
            <a:prstGeom prst="rect">
              <a:avLst/>
            </a:prstGeom>
          </p:spPr>
          <p:txBody>
            <a:bodyPr lIns="50800" tIns="50800" rIns="50800" bIns="50800" rtlCol="0" anchor="ctr"/>
            <a:lstStyle/>
            <a:p>
              <a:pPr algn="ctr">
                <a:lnSpc>
                  <a:spcPts val="2479"/>
                </a:lnSpc>
              </a:pPr>
              <a:endParaRPr/>
            </a:p>
          </p:txBody>
        </p:sp>
      </p:grpSp>
      <p:grpSp>
        <p:nvGrpSpPr>
          <p:cNvPr id="8" name="Group 8"/>
          <p:cNvGrpSpPr/>
          <p:nvPr/>
        </p:nvGrpSpPr>
        <p:grpSpPr>
          <a:xfrm>
            <a:off x="12292839" y="3340629"/>
            <a:ext cx="5145691" cy="2876228"/>
            <a:chOff x="0" y="0"/>
            <a:chExt cx="6860922" cy="3834970"/>
          </a:xfrm>
        </p:grpSpPr>
        <p:pic>
          <p:nvPicPr>
            <p:cNvPr id="9" name="Picture 9"/>
            <p:cNvPicPr>
              <a:picLocks noChangeAspect="1"/>
            </p:cNvPicPr>
            <p:nvPr/>
          </p:nvPicPr>
          <p:blipFill>
            <a:blip r:embed="rId3"/>
            <a:srcRect l="6727" r="6727"/>
            <a:stretch>
              <a:fillRect/>
            </a:stretch>
          </p:blipFill>
          <p:spPr>
            <a:xfrm>
              <a:off x="0" y="0"/>
              <a:ext cx="6860922" cy="3834970"/>
            </a:xfrm>
            <a:prstGeom prst="rect">
              <a:avLst/>
            </a:prstGeom>
          </p:spPr>
        </p:pic>
      </p:grpSp>
      <p:grpSp>
        <p:nvGrpSpPr>
          <p:cNvPr id="10" name="Group 10"/>
          <p:cNvGrpSpPr/>
          <p:nvPr/>
        </p:nvGrpSpPr>
        <p:grpSpPr>
          <a:xfrm>
            <a:off x="6571154" y="3340629"/>
            <a:ext cx="5145691" cy="2876228"/>
            <a:chOff x="0" y="0"/>
            <a:chExt cx="6860922" cy="3834970"/>
          </a:xfrm>
        </p:grpSpPr>
        <p:pic>
          <p:nvPicPr>
            <p:cNvPr id="11" name="Picture 11"/>
            <p:cNvPicPr>
              <a:picLocks noChangeAspect="1"/>
            </p:cNvPicPr>
            <p:nvPr/>
          </p:nvPicPr>
          <p:blipFill>
            <a:blip r:embed="rId4"/>
            <a:srcRect l="6675" r="6675"/>
            <a:stretch>
              <a:fillRect/>
            </a:stretch>
          </p:blipFill>
          <p:spPr>
            <a:xfrm>
              <a:off x="0" y="0"/>
              <a:ext cx="6860922" cy="3834970"/>
            </a:xfrm>
            <a:prstGeom prst="rect">
              <a:avLst/>
            </a:prstGeom>
          </p:spPr>
        </p:pic>
      </p:grpSp>
      <p:grpSp>
        <p:nvGrpSpPr>
          <p:cNvPr id="12" name="Group 12"/>
          <p:cNvGrpSpPr/>
          <p:nvPr/>
        </p:nvGrpSpPr>
        <p:grpSpPr>
          <a:xfrm>
            <a:off x="849470" y="3340629"/>
            <a:ext cx="5145691" cy="2876228"/>
            <a:chOff x="0" y="0"/>
            <a:chExt cx="6860922" cy="3834970"/>
          </a:xfrm>
        </p:grpSpPr>
        <p:pic>
          <p:nvPicPr>
            <p:cNvPr id="13" name="Picture 13"/>
            <p:cNvPicPr>
              <a:picLocks noChangeAspect="1"/>
            </p:cNvPicPr>
            <p:nvPr/>
          </p:nvPicPr>
          <p:blipFill>
            <a:blip r:embed="rId5"/>
            <a:srcRect l="10193" r="10193"/>
            <a:stretch>
              <a:fillRect/>
            </a:stretch>
          </p:blipFill>
          <p:spPr>
            <a:xfrm>
              <a:off x="0" y="0"/>
              <a:ext cx="6860922" cy="3834970"/>
            </a:xfrm>
            <a:prstGeom prst="rect">
              <a:avLst/>
            </a:prstGeom>
          </p:spPr>
        </p:pic>
      </p:grpSp>
      <p:grpSp>
        <p:nvGrpSpPr>
          <p:cNvPr id="14" name="Group 14"/>
          <p:cNvGrpSpPr/>
          <p:nvPr/>
        </p:nvGrpSpPr>
        <p:grpSpPr>
          <a:xfrm>
            <a:off x="-1061650" y="8036778"/>
            <a:ext cx="3803190" cy="380319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17" name="TextBox 17"/>
          <p:cNvSpPr txBox="1"/>
          <p:nvPr/>
        </p:nvSpPr>
        <p:spPr>
          <a:xfrm>
            <a:off x="839945" y="562269"/>
            <a:ext cx="8147912"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WEBSITE</a:t>
            </a:r>
          </a:p>
        </p:txBody>
      </p:sp>
      <p:sp>
        <p:nvSpPr>
          <p:cNvPr id="18" name="TextBox 18"/>
          <p:cNvSpPr txBox="1"/>
          <p:nvPr/>
        </p:nvSpPr>
        <p:spPr>
          <a:xfrm>
            <a:off x="849470" y="1556679"/>
            <a:ext cx="8138387"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Semi-Bold"/>
                <a:ea typeface="Open Sans Semi-Bold"/>
                <a:cs typeface="Open Sans Semi-Bold"/>
                <a:sym typeface="Open Sans Semi-Bold"/>
              </a:rPr>
              <a:t>WWW.PANTHERTRIAL.ORG.UK</a:t>
            </a:r>
          </a:p>
        </p:txBody>
      </p:sp>
      <p:sp>
        <p:nvSpPr>
          <p:cNvPr id="19" name="TextBox 19"/>
          <p:cNvSpPr txBox="1"/>
          <p:nvPr/>
        </p:nvSpPr>
        <p:spPr>
          <a:xfrm>
            <a:off x="839945" y="6517777"/>
            <a:ext cx="5155216" cy="455295"/>
          </a:xfrm>
          <a:prstGeom prst="rect">
            <a:avLst/>
          </a:prstGeom>
        </p:spPr>
        <p:txBody>
          <a:bodyPr lIns="0" tIns="0" rIns="0" bIns="0" rtlCol="0" anchor="t">
            <a:spAutoFit/>
          </a:bodyPr>
          <a:lstStyle/>
          <a:p>
            <a:pPr algn="l">
              <a:lnSpc>
                <a:spcPts val="3779"/>
              </a:lnSpc>
            </a:pPr>
            <a:r>
              <a:rPr lang="en-US" sz="2699" b="1">
                <a:solidFill>
                  <a:srgbClr val="151679"/>
                </a:solidFill>
                <a:latin typeface="Inter Bold"/>
                <a:ea typeface="Inter Bold"/>
                <a:cs typeface="Inter Bold"/>
                <a:sym typeface="Inter Bold"/>
              </a:rPr>
              <a:t>Resources</a:t>
            </a:r>
          </a:p>
        </p:txBody>
      </p:sp>
      <p:sp>
        <p:nvSpPr>
          <p:cNvPr id="20" name="TextBox 20"/>
          <p:cNvSpPr txBox="1"/>
          <p:nvPr/>
        </p:nvSpPr>
        <p:spPr>
          <a:xfrm>
            <a:off x="6571154" y="6517777"/>
            <a:ext cx="5155216" cy="455295"/>
          </a:xfrm>
          <a:prstGeom prst="rect">
            <a:avLst/>
          </a:prstGeom>
        </p:spPr>
        <p:txBody>
          <a:bodyPr lIns="0" tIns="0" rIns="0" bIns="0" rtlCol="0" anchor="t">
            <a:spAutoFit/>
          </a:bodyPr>
          <a:lstStyle/>
          <a:p>
            <a:pPr algn="l">
              <a:lnSpc>
                <a:spcPts val="3779"/>
              </a:lnSpc>
            </a:pPr>
            <a:r>
              <a:rPr lang="en-US" sz="2699" b="1">
                <a:solidFill>
                  <a:srgbClr val="151679"/>
                </a:solidFill>
                <a:latin typeface="Inter Bold"/>
                <a:ea typeface="Inter Bold"/>
                <a:cs typeface="Inter Bold"/>
                <a:sym typeface="Inter Bold"/>
              </a:rPr>
              <a:t>Training </a:t>
            </a:r>
          </a:p>
        </p:txBody>
      </p:sp>
      <p:sp>
        <p:nvSpPr>
          <p:cNvPr id="21" name="TextBox 21"/>
          <p:cNvSpPr txBox="1"/>
          <p:nvPr/>
        </p:nvSpPr>
        <p:spPr>
          <a:xfrm>
            <a:off x="12292839" y="6517777"/>
            <a:ext cx="5155216" cy="455295"/>
          </a:xfrm>
          <a:prstGeom prst="rect">
            <a:avLst/>
          </a:prstGeom>
        </p:spPr>
        <p:txBody>
          <a:bodyPr lIns="0" tIns="0" rIns="0" bIns="0" rtlCol="0" anchor="t">
            <a:spAutoFit/>
          </a:bodyPr>
          <a:lstStyle/>
          <a:p>
            <a:pPr algn="l">
              <a:lnSpc>
                <a:spcPts val="3779"/>
              </a:lnSpc>
            </a:pPr>
            <a:r>
              <a:rPr lang="en-US" sz="2699" b="1">
                <a:solidFill>
                  <a:srgbClr val="151679"/>
                </a:solidFill>
                <a:latin typeface="Inter Bold"/>
                <a:ea typeface="Inter Bold"/>
                <a:cs typeface="Inter Bold"/>
                <a:sym typeface="Inter Bold"/>
              </a:rPr>
              <a:t>Current interventions </a:t>
            </a:r>
          </a:p>
        </p:txBody>
      </p:sp>
      <p:sp>
        <p:nvSpPr>
          <p:cNvPr id="22" name="TextBox 22"/>
          <p:cNvSpPr txBox="1"/>
          <p:nvPr/>
        </p:nvSpPr>
        <p:spPr>
          <a:xfrm>
            <a:off x="839945" y="7123504"/>
            <a:ext cx="4930750" cy="2333267"/>
          </a:xfrm>
          <a:prstGeom prst="rect">
            <a:avLst/>
          </a:prstGeom>
        </p:spPr>
        <p:txBody>
          <a:bodyPr lIns="0" tIns="0" rIns="0" bIns="0" rtlCol="0" anchor="t">
            <a:spAutoFit/>
          </a:bodyPr>
          <a:lstStyle/>
          <a:p>
            <a:pPr marL="0" lvl="0" indent="0" algn="just">
              <a:lnSpc>
                <a:spcPts val="3720"/>
              </a:lnSpc>
            </a:pPr>
            <a:r>
              <a:rPr lang="en-US" sz="2400">
                <a:solidFill>
                  <a:srgbClr val="000000"/>
                </a:solidFill>
                <a:latin typeface="Open Sans"/>
                <a:ea typeface="Open Sans"/>
                <a:cs typeface="Open Sans"/>
                <a:sym typeface="Open Sans"/>
              </a:rPr>
              <a:t>You will be able to download study documents from the website for easy access. It will also contain videos which you may find helpful when running the study.</a:t>
            </a:r>
          </a:p>
        </p:txBody>
      </p:sp>
      <p:sp>
        <p:nvSpPr>
          <p:cNvPr id="23" name="TextBox 23"/>
          <p:cNvSpPr txBox="1"/>
          <p:nvPr/>
        </p:nvSpPr>
        <p:spPr>
          <a:xfrm>
            <a:off x="6571154" y="7123504"/>
            <a:ext cx="4930750" cy="2333267"/>
          </a:xfrm>
          <a:prstGeom prst="rect">
            <a:avLst/>
          </a:prstGeom>
        </p:spPr>
        <p:txBody>
          <a:bodyPr lIns="0" tIns="0" rIns="0" bIns="0" rtlCol="0" anchor="t">
            <a:spAutoFit/>
          </a:bodyPr>
          <a:lstStyle/>
          <a:p>
            <a:pPr marL="0" lvl="0" indent="0" algn="just">
              <a:lnSpc>
                <a:spcPts val="3720"/>
              </a:lnSpc>
            </a:pPr>
            <a:r>
              <a:rPr lang="en-US" sz="2400">
                <a:solidFill>
                  <a:srgbClr val="000000"/>
                </a:solidFill>
                <a:latin typeface="Open Sans"/>
                <a:ea typeface="Open Sans"/>
                <a:cs typeface="Open Sans"/>
                <a:sym typeface="Open Sans"/>
              </a:rPr>
              <a:t>Training materials can be found on the training tab under sites. You can complete training logs through the website or via the eTMF.</a:t>
            </a:r>
          </a:p>
        </p:txBody>
      </p:sp>
      <p:sp>
        <p:nvSpPr>
          <p:cNvPr id="24" name="TextBox 24"/>
          <p:cNvSpPr txBox="1"/>
          <p:nvPr/>
        </p:nvSpPr>
        <p:spPr>
          <a:xfrm>
            <a:off x="12292839" y="7123504"/>
            <a:ext cx="4930750" cy="1384290"/>
          </a:xfrm>
          <a:prstGeom prst="rect">
            <a:avLst/>
          </a:prstGeom>
        </p:spPr>
        <p:txBody>
          <a:bodyPr lIns="0" tIns="0" rIns="0" bIns="0" rtlCol="0" anchor="t">
            <a:spAutoFit/>
          </a:bodyPr>
          <a:lstStyle/>
          <a:p>
            <a:pPr marL="0" lvl="0" indent="0" algn="just">
              <a:lnSpc>
                <a:spcPts val="3720"/>
              </a:lnSpc>
            </a:pPr>
            <a:r>
              <a:rPr lang="en-US" sz="2400">
                <a:solidFill>
                  <a:srgbClr val="000000"/>
                </a:solidFill>
                <a:latin typeface="Open Sans"/>
                <a:ea typeface="Open Sans"/>
                <a:cs typeface="Open Sans"/>
                <a:sym typeface="Open Sans"/>
              </a:rPr>
              <a:t>The most up to date interventions in the trial can also be found on the site page .</a:t>
            </a:r>
          </a:p>
        </p:txBody>
      </p:sp>
      <p:pic>
        <p:nvPicPr>
          <p:cNvPr id="1026" name="Picture 2">
            <a:extLst>
              <a:ext uri="{FF2B5EF4-FFF2-40B4-BE49-F238E27FC236}">
                <a16:creationId xmlns:a16="http://schemas.microsoft.com/office/drawing/2014/main" id="{94FDE22E-AB7D-8544-46E8-A6C6998FED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88068" y="8170484"/>
            <a:ext cx="2116516" cy="2116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8614" y="0"/>
            <a:ext cx="7799121" cy="6275956"/>
            <a:chOff x="0" y="0"/>
            <a:chExt cx="2054089" cy="1652927"/>
          </a:xfrm>
        </p:grpSpPr>
        <p:sp>
          <p:nvSpPr>
            <p:cNvPr id="3" name="Freeform 3"/>
            <p:cNvSpPr/>
            <p:nvPr/>
          </p:nvSpPr>
          <p:spPr>
            <a:xfrm>
              <a:off x="0" y="0"/>
              <a:ext cx="2054089" cy="1652927"/>
            </a:xfrm>
            <a:custGeom>
              <a:avLst/>
              <a:gdLst/>
              <a:ahLst/>
              <a:cxnLst/>
              <a:rect l="l" t="t" r="r" b="b"/>
              <a:pathLst>
                <a:path w="2054089" h="1652927">
                  <a:moveTo>
                    <a:pt x="0" y="0"/>
                  </a:moveTo>
                  <a:lnTo>
                    <a:pt x="2054089" y="0"/>
                  </a:lnTo>
                  <a:lnTo>
                    <a:pt x="2054089" y="1652927"/>
                  </a:lnTo>
                  <a:lnTo>
                    <a:pt x="0" y="1652927"/>
                  </a:lnTo>
                  <a:close/>
                </a:path>
              </a:pathLst>
            </a:custGeom>
            <a:solidFill>
              <a:srgbClr val="FFA32A"/>
            </a:solidFill>
          </p:spPr>
          <p:txBody>
            <a:bodyPr/>
            <a:lstStyle/>
            <a:p>
              <a:endParaRPr lang="en-GB"/>
            </a:p>
          </p:txBody>
        </p:sp>
        <p:sp>
          <p:nvSpPr>
            <p:cNvPr id="4" name="TextBox 4"/>
            <p:cNvSpPr txBox="1"/>
            <p:nvPr/>
          </p:nvSpPr>
          <p:spPr>
            <a:xfrm>
              <a:off x="0" y="-47625"/>
              <a:ext cx="2054089" cy="1700552"/>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0" y="8790247"/>
            <a:ext cx="778614" cy="1496753"/>
            <a:chOff x="0" y="0"/>
            <a:chExt cx="205067" cy="394207"/>
          </a:xfrm>
        </p:grpSpPr>
        <p:sp>
          <p:nvSpPr>
            <p:cNvPr id="6" name="Freeform 6"/>
            <p:cNvSpPr/>
            <p:nvPr/>
          </p:nvSpPr>
          <p:spPr>
            <a:xfrm>
              <a:off x="0" y="0"/>
              <a:ext cx="205067" cy="394207"/>
            </a:xfrm>
            <a:custGeom>
              <a:avLst/>
              <a:gdLst/>
              <a:ahLst/>
              <a:cxnLst/>
              <a:rect l="l" t="t" r="r" b="b"/>
              <a:pathLst>
                <a:path w="205067" h="394207">
                  <a:moveTo>
                    <a:pt x="0" y="0"/>
                  </a:moveTo>
                  <a:lnTo>
                    <a:pt x="205067" y="0"/>
                  </a:lnTo>
                  <a:lnTo>
                    <a:pt x="205067" y="394207"/>
                  </a:lnTo>
                  <a:lnTo>
                    <a:pt x="0" y="394207"/>
                  </a:lnTo>
                  <a:close/>
                </a:path>
              </a:pathLst>
            </a:custGeom>
            <a:solidFill>
              <a:srgbClr val="FFA32A"/>
            </a:solidFill>
          </p:spPr>
          <p:txBody>
            <a:bodyPr/>
            <a:lstStyle/>
            <a:p>
              <a:endParaRPr lang="en-GB"/>
            </a:p>
          </p:txBody>
        </p:sp>
        <p:sp>
          <p:nvSpPr>
            <p:cNvPr id="7" name="TextBox 7"/>
            <p:cNvSpPr txBox="1"/>
            <p:nvPr/>
          </p:nvSpPr>
          <p:spPr>
            <a:xfrm>
              <a:off x="0" y="-47625"/>
              <a:ext cx="205067" cy="441832"/>
            </a:xfrm>
            <a:prstGeom prst="rect">
              <a:avLst/>
            </a:prstGeom>
          </p:spPr>
          <p:txBody>
            <a:bodyPr lIns="50800" tIns="50800" rIns="50800" bIns="50800" rtlCol="0" anchor="ctr"/>
            <a:lstStyle/>
            <a:p>
              <a:pPr algn="ctr">
                <a:lnSpc>
                  <a:spcPts val="2479"/>
                </a:lnSpc>
              </a:pPr>
              <a:endParaRPr/>
            </a:p>
          </p:txBody>
        </p:sp>
      </p:grpSp>
      <p:sp>
        <p:nvSpPr>
          <p:cNvPr id="8" name="AutoShape 8"/>
          <p:cNvSpPr/>
          <p:nvPr/>
        </p:nvSpPr>
        <p:spPr>
          <a:xfrm flipV="1">
            <a:off x="1359021" y="2418387"/>
            <a:ext cx="1858299" cy="0"/>
          </a:xfrm>
          <a:prstGeom prst="line">
            <a:avLst/>
          </a:prstGeom>
          <a:ln w="76200" cap="flat">
            <a:solidFill>
              <a:srgbClr val="EAE4D2"/>
            </a:solidFill>
            <a:prstDash val="solid"/>
            <a:headEnd type="none" w="sm" len="sm"/>
            <a:tailEnd type="none" w="sm" len="sm"/>
          </a:ln>
        </p:spPr>
        <p:txBody>
          <a:bodyPr/>
          <a:lstStyle/>
          <a:p>
            <a:endParaRPr lang="en-GB"/>
          </a:p>
        </p:txBody>
      </p:sp>
      <p:grpSp>
        <p:nvGrpSpPr>
          <p:cNvPr id="11" name="Group 11"/>
          <p:cNvGrpSpPr/>
          <p:nvPr/>
        </p:nvGrpSpPr>
        <p:grpSpPr>
          <a:xfrm>
            <a:off x="9436598" y="1547154"/>
            <a:ext cx="738460" cy="73846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32A"/>
            </a:solidFill>
          </p:spPr>
          <p:txBody>
            <a:bodyPr/>
            <a:lstStyle/>
            <a:p>
              <a:endParaRPr lang="en-GB"/>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14" name="Group 14"/>
          <p:cNvGrpSpPr/>
          <p:nvPr/>
        </p:nvGrpSpPr>
        <p:grpSpPr>
          <a:xfrm>
            <a:off x="9436598" y="6275956"/>
            <a:ext cx="738460" cy="73846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B08F"/>
            </a:solidFill>
          </p:spPr>
          <p:txBody>
            <a:bodyPr/>
            <a:lstStyle/>
            <a:p>
              <a:endParaRPr lang="en-GB"/>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17" name="Group 17"/>
          <p:cNvGrpSpPr/>
          <p:nvPr/>
        </p:nvGrpSpPr>
        <p:grpSpPr>
          <a:xfrm>
            <a:off x="9436598" y="8739460"/>
            <a:ext cx="738460" cy="73846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20" name="Group 20"/>
          <p:cNvGrpSpPr/>
          <p:nvPr/>
        </p:nvGrpSpPr>
        <p:grpSpPr>
          <a:xfrm>
            <a:off x="15357705" y="7637029"/>
            <a:ext cx="4136867" cy="413686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23" name="Freeform 23"/>
          <p:cNvSpPr/>
          <p:nvPr/>
        </p:nvSpPr>
        <p:spPr>
          <a:xfrm>
            <a:off x="9436598" y="4006733"/>
            <a:ext cx="728345" cy="728345"/>
          </a:xfrm>
          <a:custGeom>
            <a:avLst/>
            <a:gdLst/>
            <a:ahLst/>
            <a:cxnLst/>
            <a:rect l="l" t="t" r="r" b="b"/>
            <a:pathLst>
              <a:path w="728345" h="728345">
                <a:moveTo>
                  <a:pt x="0" y="0"/>
                </a:moveTo>
                <a:lnTo>
                  <a:pt x="728345" y="0"/>
                </a:lnTo>
                <a:lnTo>
                  <a:pt x="728345" y="728346"/>
                </a:lnTo>
                <a:lnTo>
                  <a:pt x="0" y="728346"/>
                </a:lnTo>
                <a:lnTo>
                  <a:pt x="0" y="0"/>
                </a:lnTo>
                <a:close/>
              </a:path>
            </a:pathLst>
          </a:custGeom>
          <a:blipFill>
            <a:blip r:embed="rId3"/>
            <a:stretch>
              <a:fillRect/>
            </a:stretch>
          </a:blipFill>
        </p:spPr>
        <p:txBody>
          <a:bodyPr/>
          <a:lstStyle/>
          <a:p>
            <a:endParaRPr lang="en-GB"/>
          </a:p>
        </p:txBody>
      </p:sp>
      <p:sp>
        <p:nvSpPr>
          <p:cNvPr id="24" name="TextBox 24"/>
          <p:cNvSpPr txBox="1"/>
          <p:nvPr/>
        </p:nvSpPr>
        <p:spPr>
          <a:xfrm>
            <a:off x="1359021" y="562269"/>
            <a:ext cx="6543494" cy="984885"/>
          </a:xfrm>
          <a:prstGeom prst="rect">
            <a:avLst/>
          </a:prstGeom>
        </p:spPr>
        <p:txBody>
          <a:bodyPr lIns="0" tIns="0" rIns="0" bIns="0" rtlCol="0" anchor="t">
            <a:spAutoFit/>
          </a:bodyPr>
          <a:lstStyle/>
          <a:p>
            <a:pPr algn="l">
              <a:lnSpc>
                <a:spcPts val="7560"/>
              </a:lnSpc>
            </a:pPr>
            <a:r>
              <a:rPr lang="en-US" sz="7200" b="1">
                <a:solidFill>
                  <a:srgbClr val="FFFFFF"/>
                </a:solidFill>
                <a:latin typeface="Inter Bold"/>
                <a:ea typeface="Inter Bold"/>
                <a:cs typeface="Inter Bold"/>
                <a:sym typeface="Inter Bold"/>
              </a:rPr>
              <a:t>UPDATE</a:t>
            </a:r>
          </a:p>
        </p:txBody>
      </p:sp>
      <p:sp>
        <p:nvSpPr>
          <p:cNvPr id="25" name="TextBox 25"/>
          <p:cNvSpPr txBox="1"/>
          <p:nvPr/>
        </p:nvSpPr>
        <p:spPr>
          <a:xfrm>
            <a:off x="1368546" y="1556679"/>
            <a:ext cx="6533969" cy="396240"/>
          </a:xfrm>
          <a:prstGeom prst="rect">
            <a:avLst/>
          </a:prstGeom>
        </p:spPr>
        <p:txBody>
          <a:bodyPr lIns="0" tIns="0" rIns="0" bIns="0" rtlCol="0" anchor="t">
            <a:spAutoFit/>
          </a:bodyPr>
          <a:lstStyle/>
          <a:p>
            <a:pPr marL="0" lvl="0" indent="0" algn="l">
              <a:lnSpc>
                <a:spcPts val="3359"/>
              </a:lnSpc>
            </a:pPr>
            <a:r>
              <a:rPr lang="en-US" sz="2400" b="1" spc="177">
                <a:solidFill>
                  <a:srgbClr val="FFFFFF"/>
                </a:solidFill>
                <a:latin typeface="Open Sans Semi-Bold"/>
                <a:ea typeface="Open Sans Semi-Bold"/>
                <a:cs typeface="Open Sans Semi-Bold"/>
                <a:sym typeface="Open Sans Semi-Bold"/>
              </a:rPr>
              <a:t>WHERE WE ARE NOW</a:t>
            </a:r>
          </a:p>
        </p:txBody>
      </p:sp>
      <p:sp>
        <p:nvSpPr>
          <p:cNvPr id="26" name="TextBox 26"/>
          <p:cNvSpPr txBox="1"/>
          <p:nvPr/>
        </p:nvSpPr>
        <p:spPr>
          <a:xfrm>
            <a:off x="1368546" y="3021965"/>
            <a:ext cx="6533969" cy="909801"/>
          </a:xfrm>
          <a:prstGeom prst="rect">
            <a:avLst/>
          </a:prstGeom>
        </p:spPr>
        <p:txBody>
          <a:bodyPr lIns="0" tIns="0" rIns="0" bIns="0" rtlCol="0" anchor="t">
            <a:spAutoFit/>
          </a:bodyPr>
          <a:lstStyle/>
          <a:p>
            <a:pPr marL="0" lvl="0" indent="0" algn="just">
              <a:lnSpc>
                <a:spcPts val="3720"/>
              </a:lnSpc>
            </a:pPr>
            <a:r>
              <a:rPr lang="en-US" sz="2400">
                <a:solidFill>
                  <a:srgbClr val="FFFFFF"/>
                </a:solidFill>
                <a:latin typeface="Open Sans"/>
                <a:ea typeface="Open Sans"/>
                <a:cs typeface="Open Sans"/>
                <a:sym typeface="Open Sans"/>
              </a:rPr>
              <a:t>We hope to have our first site active by  August 2025</a:t>
            </a:r>
          </a:p>
        </p:txBody>
      </p:sp>
      <p:sp>
        <p:nvSpPr>
          <p:cNvPr id="27" name="TextBox 27"/>
          <p:cNvSpPr txBox="1"/>
          <p:nvPr/>
        </p:nvSpPr>
        <p:spPr>
          <a:xfrm>
            <a:off x="10602311" y="4093411"/>
            <a:ext cx="6823827" cy="497840"/>
          </a:xfrm>
          <a:prstGeom prst="rect">
            <a:avLst/>
          </a:prstGeom>
        </p:spPr>
        <p:txBody>
          <a:bodyPr lIns="0" tIns="0" rIns="0" bIns="0" rtlCol="0" anchor="t">
            <a:spAutoFit/>
          </a:bodyPr>
          <a:lstStyle/>
          <a:p>
            <a:pPr marL="0" lvl="0" indent="0" algn="just">
              <a:lnSpc>
                <a:spcPts val="4059"/>
              </a:lnSpc>
            </a:pPr>
            <a:r>
              <a:rPr lang="en-US" sz="2899">
                <a:solidFill>
                  <a:srgbClr val="000000"/>
                </a:solidFill>
                <a:latin typeface="Open Sans"/>
                <a:ea typeface="Open Sans"/>
                <a:cs typeface="Open Sans"/>
                <a:sym typeface="Open Sans"/>
              </a:rPr>
              <a:t>REC &amp; MHRA Approval received </a:t>
            </a:r>
          </a:p>
        </p:txBody>
      </p:sp>
      <p:sp>
        <p:nvSpPr>
          <p:cNvPr id="28" name="TextBox 28"/>
          <p:cNvSpPr txBox="1"/>
          <p:nvPr/>
        </p:nvSpPr>
        <p:spPr>
          <a:xfrm>
            <a:off x="10602311" y="6367691"/>
            <a:ext cx="6823827" cy="497840"/>
          </a:xfrm>
          <a:prstGeom prst="rect">
            <a:avLst/>
          </a:prstGeom>
        </p:spPr>
        <p:txBody>
          <a:bodyPr lIns="0" tIns="0" rIns="0" bIns="0" rtlCol="0" anchor="t">
            <a:spAutoFit/>
          </a:bodyPr>
          <a:lstStyle/>
          <a:p>
            <a:pPr marL="0" lvl="0" indent="0" algn="just">
              <a:lnSpc>
                <a:spcPts val="4059"/>
              </a:lnSpc>
            </a:pPr>
            <a:r>
              <a:rPr lang="en-US" sz="2899">
                <a:solidFill>
                  <a:srgbClr val="000000"/>
                </a:solidFill>
                <a:latin typeface="Open Sans"/>
                <a:ea typeface="Open Sans"/>
                <a:cs typeface="Open Sans"/>
                <a:sym typeface="Open Sans"/>
              </a:rPr>
              <a:t>Database go live in August</a:t>
            </a:r>
          </a:p>
        </p:txBody>
      </p:sp>
      <p:sp>
        <p:nvSpPr>
          <p:cNvPr id="29" name="TextBox 29"/>
          <p:cNvSpPr txBox="1"/>
          <p:nvPr/>
        </p:nvSpPr>
        <p:spPr>
          <a:xfrm>
            <a:off x="10602311" y="1490004"/>
            <a:ext cx="6823827" cy="1012190"/>
          </a:xfrm>
          <a:prstGeom prst="rect">
            <a:avLst/>
          </a:prstGeom>
        </p:spPr>
        <p:txBody>
          <a:bodyPr lIns="0" tIns="0" rIns="0" bIns="0" rtlCol="0" anchor="t">
            <a:spAutoFit/>
          </a:bodyPr>
          <a:lstStyle/>
          <a:p>
            <a:pPr marL="0" lvl="0" indent="0" algn="just">
              <a:lnSpc>
                <a:spcPts val="4059"/>
              </a:lnSpc>
            </a:pPr>
            <a:r>
              <a:rPr lang="en-US" sz="2899">
                <a:solidFill>
                  <a:srgbClr val="000000"/>
                </a:solidFill>
                <a:latin typeface="Open Sans"/>
                <a:ea typeface="Open Sans"/>
                <a:cs typeface="Open Sans"/>
                <a:sym typeface="Open Sans"/>
              </a:rPr>
              <a:t>Looking for sites to begin the site set up process</a:t>
            </a:r>
          </a:p>
        </p:txBody>
      </p:sp>
      <p:sp>
        <p:nvSpPr>
          <p:cNvPr id="30" name="TextBox 30"/>
          <p:cNvSpPr txBox="1"/>
          <p:nvPr/>
        </p:nvSpPr>
        <p:spPr>
          <a:xfrm>
            <a:off x="10602311" y="8831195"/>
            <a:ext cx="6823827" cy="497840"/>
          </a:xfrm>
          <a:prstGeom prst="rect">
            <a:avLst/>
          </a:prstGeom>
        </p:spPr>
        <p:txBody>
          <a:bodyPr lIns="0" tIns="0" rIns="0" bIns="0" rtlCol="0" anchor="t">
            <a:spAutoFit/>
          </a:bodyPr>
          <a:lstStyle/>
          <a:p>
            <a:pPr marL="0" lvl="0" indent="0" algn="just">
              <a:lnSpc>
                <a:spcPts val="4059"/>
              </a:lnSpc>
            </a:pPr>
            <a:r>
              <a:rPr lang="en-US" sz="2899">
                <a:solidFill>
                  <a:srgbClr val="000000"/>
                </a:solidFill>
                <a:latin typeface="Open Sans"/>
                <a:ea typeface="Open Sans"/>
                <a:cs typeface="Open Sans"/>
                <a:sym typeface="Open Sans"/>
              </a:rPr>
              <a:t>First patient recruited August</a:t>
            </a:r>
          </a:p>
        </p:txBody>
      </p:sp>
      <p:grpSp>
        <p:nvGrpSpPr>
          <p:cNvPr id="34" name="Group 9">
            <a:extLst>
              <a:ext uri="{FF2B5EF4-FFF2-40B4-BE49-F238E27FC236}">
                <a16:creationId xmlns:a16="http://schemas.microsoft.com/office/drawing/2014/main" id="{A28E2AFC-37BF-D9FD-DFCB-8B04B8FAC258}"/>
              </a:ext>
            </a:extLst>
          </p:cNvPr>
          <p:cNvGrpSpPr/>
          <p:nvPr/>
        </p:nvGrpSpPr>
        <p:grpSpPr>
          <a:xfrm>
            <a:off x="778614" y="6275956"/>
            <a:ext cx="7799121" cy="4011044"/>
            <a:chOff x="0" y="0"/>
            <a:chExt cx="10398828" cy="5348058"/>
          </a:xfrm>
        </p:grpSpPr>
        <p:pic>
          <p:nvPicPr>
            <p:cNvPr id="35" name="Picture 10">
              <a:extLst>
                <a:ext uri="{FF2B5EF4-FFF2-40B4-BE49-F238E27FC236}">
                  <a16:creationId xmlns:a16="http://schemas.microsoft.com/office/drawing/2014/main" id="{B61DA211-357C-1EB8-A6E7-31EC97394E17}"/>
                </a:ext>
              </a:extLst>
            </p:cNvPr>
            <p:cNvPicPr>
              <a:picLocks noChangeAspect="1"/>
            </p:cNvPicPr>
            <p:nvPr/>
          </p:nvPicPr>
          <p:blipFill>
            <a:blip r:embed="rId4"/>
            <a:srcRect t="11331" b="11331"/>
            <a:stretch>
              <a:fillRect/>
            </a:stretch>
          </p:blipFill>
          <p:spPr>
            <a:xfrm>
              <a:off x="0" y="0"/>
              <a:ext cx="10398828" cy="5348058"/>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18306" y="0"/>
            <a:ext cx="10569694" cy="10287000"/>
            <a:chOff x="0" y="0"/>
            <a:chExt cx="2783788" cy="2709333"/>
          </a:xfrm>
        </p:grpSpPr>
        <p:sp>
          <p:nvSpPr>
            <p:cNvPr id="3" name="Freeform 3"/>
            <p:cNvSpPr/>
            <p:nvPr/>
          </p:nvSpPr>
          <p:spPr>
            <a:xfrm>
              <a:off x="0" y="0"/>
              <a:ext cx="2783788" cy="2709333"/>
            </a:xfrm>
            <a:custGeom>
              <a:avLst/>
              <a:gdLst/>
              <a:ahLst/>
              <a:cxnLst/>
              <a:rect l="l" t="t" r="r" b="b"/>
              <a:pathLst>
                <a:path w="2783788" h="2709333">
                  <a:moveTo>
                    <a:pt x="0" y="0"/>
                  </a:moveTo>
                  <a:lnTo>
                    <a:pt x="2783788" y="0"/>
                  </a:lnTo>
                  <a:lnTo>
                    <a:pt x="2783788" y="2709333"/>
                  </a:lnTo>
                  <a:lnTo>
                    <a:pt x="0" y="2709333"/>
                  </a:lnTo>
                  <a:close/>
                </a:path>
              </a:pathLst>
            </a:custGeom>
            <a:solidFill>
              <a:srgbClr val="FFA32A"/>
            </a:solidFill>
          </p:spPr>
          <p:txBody>
            <a:bodyPr/>
            <a:lstStyle/>
            <a:p>
              <a:endParaRPr lang="en-GB"/>
            </a:p>
          </p:txBody>
        </p:sp>
        <p:sp>
          <p:nvSpPr>
            <p:cNvPr id="4" name="TextBox 4"/>
            <p:cNvSpPr txBox="1"/>
            <p:nvPr/>
          </p:nvSpPr>
          <p:spPr>
            <a:xfrm>
              <a:off x="0" y="-47625"/>
              <a:ext cx="2783788" cy="2756958"/>
            </a:xfrm>
            <a:prstGeom prst="rect">
              <a:avLst/>
            </a:prstGeom>
          </p:spPr>
          <p:txBody>
            <a:bodyPr lIns="50800" tIns="50800" rIns="50800" bIns="50800" rtlCol="0" anchor="ctr"/>
            <a:lstStyle/>
            <a:p>
              <a:pPr algn="ctr">
                <a:lnSpc>
                  <a:spcPts val="2479"/>
                </a:lnSpc>
              </a:pPr>
              <a:endParaRPr/>
            </a:p>
          </p:txBody>
        </p:sp>
      </p:grpSp>
      <p:sp>
        <p:nvSpPr>
          <p:cNvPr id="5" name="AutoShape 5"/>
          <p:cNvSpPr/>
          <p:nvPr/>
        </p:nvSpPr>
        <p:spPr>
          <a:xfrm flipV="1">
            <a:off x="839945" y="2324009"/>
            <a:ext cx="1858299" cy="0"/>
          </a:xfrm>
          <a:prstGeom prst="line">
            <a:avLst/>
          </a:prstGeom>
          <a:ln w="76200" cap="flat">
            <a:solidFill>
              <a:srgbClr val="EAE4D2"/>
            </a:solidFill>
            <a:prstDash val="solid"/>
            <a:headEnd type="none" w="sm" len="sm"/>
            <a:tailEnd type="none" w="sm" len="sm"/>
          </a:ln>
        </p:spPr>
        <p:txBody>
          <a:bodyPr/>
          <a:lstStyle/>
          <a:p>
            <a:endParaRPr lang="en-GB"/>
          </a:p>
        </p:txBody>
      </p:sp>
      <p:grpSp>
        <p:nvGrpSpPr>
          <p:cNvPr id="6" name="Group 6"/>
          <p:cNvGrpSpPr/>
          <p:nvPr/>
        </p:nvGrpSpPr>
        <p:grpSpPr>
          <a:xfrm>
            <a:off x="8493611" y="595884"/>
            <a:ext cx="877649" cy="87764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8" name="TextBox 8"/>
            <p:cNvSpPr txBox="1"/>
            <p:nvPr/>
          </p:nvSpPr>
          <p:spPr>
            <a:xfrm>
              <a:off x="76200" y="28575"/>
              <a:ext cx="660400" cy="708025"/>
            </a:xfrm>
            <a:prstGeom prst="rect">
              <a:avLst/>
            </a:prstGeom>
          </p:spPr>
          <p:txBody>
            <a:bodyPr lIns="44470" tIns="44470" rIns="44470" bIns="44470" rtlCol="0" anchor="ctr"/>
            <a:lstStyle/>
            <a:p>
              <a:pPr algn="ctr">
                <a:lnSpc>
                  <a:spcPts val="4199"/>
                </a:lnSpc>
              </a:pPr>
              <a:r>
                <a:rPr lang="en-US" sz="2999" b="1">
                  <a:solidFill>
                    <a:srgbClr val="151679"/>
                  </a:solidFill>
                  <a:latin typeface="Inter Bold"/>
                  <a:ea typeface="Inter Bold"/>
                  <a:cs typeface="Inter Bold"/>
                  <a:sym typeface="Inter Bold"/>
                </a:rPr>
                <a:t>01</a:t>
              </a:r>
            </a:p>
          </p:txBody>
        </p:sp>
      </p:grpSp>
      <p:grpSp>
        <p:nvGrpSpPr>
          <p:cNvPr id="9" name="Group 9"/>
          <p:cNvGrpSpPr/>
          <p:nvPr/>
        </p:nvGrpSpPr>
        <p:grpSpPr>
          <a:xfrm>
            <a:off x="8493611" y="3316942"/>
            <a:ext cx="877649" cy="87764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11" name="TextBox 11"/>
            <p:cNvSpPr txBox="1"/>
            <p:nvPr/>
          </p:nvSpPr>
          <p:spPr>
            <a:xfrm>
              <a:off x="76200" y="28575"/>
              <a:ext cx="660400" cy="708025"/>
            </a:xfrm>
            <a:prstGeom prst="rect">
              <a:avLst/>
            </a:prstGeom>
          </p:spPr>
          <p:txBody>
            <a:bodyPr lIns="44470" tIns="44470" rIns="44470" bIns="44470" rtlCol="0" anchor="ctr"/>
            <a:lstStyle/>
            <a:p>
              <a:pPr algn="ctr">
                <a:lnSpc>
                  <a:spcPts val="4199"/>
                </a:lnSpc>
              </a:pPr>
              <a:r>
                <a:rPr lang="en-US" sz="2999" b="1">
                  <a:solidFill>
                    <a:srgbClr val="151679"/>
                  </a:solidFill>
                  <a:latin typeface="Inter Bold"/>
                  <a:ea typeface="Inter Bold"/>
                  <a:cs typeface="Inter Bold"/>
                  <a:sym typeface="Inter Bold"/>
                </a:rPr>
                <a:t>02</a:t>
              </a:r>
            </a:p>
          </p:txBody>
        </p:sp>
      </p:grpSp>
      <p:grpSp>
        <p:nvGrpSpPr>
          <p:cNvPr id="12" name="Group 12"/>
          <p:cNvGrpSpPr/>
          <p:nvPr/>
        </p:nvGrpSpPr>
        <p:grpSpPr>
          <a:xfrm>
            <a:off x="8493611" y="6862277"/>
            <a:ext cx="877649" cy="87764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14" name="TextBox 14"/>
            <p:cNvSpPr txBox="1"/>
            <p:nvPr/>
          </p:nvSpPr>
          <p:spPr>
            <a:xfrm>
              <a:off x="76200" y="28575"/>
              <a:ext cx="660400" cy="708025"/>
            </a:xfrm>
            <a:prstGeom prst="rect">
              <a:avLst/>
            </a:prstGeom>
          </p:spPr>
          <p:txBody>
            <a:bodyPr lIns="44470" tIns="44470" rIns="44470" bIns="44470" rtlCol="0" anchor="ctr"/>
            <a:lstStyle/>
            <a:p>
              <a:pPr algn="ctr">
                <a:lnSpc>
                  <a:spcPts val="4199"/>
                </a:lnSpc>
              </a:pPr>
              <a:r>
                <a:rPr lang="en-US" sz="2999" b="1">
                  <a:solidFill>
                    <a:srgbClr val="151679"/>
                  </a:solidFill>
                  <a:latin typeface="Inter Bold"/>
                  <a:ea typeface="Inter Bold"/>
                  <a:cs typeface="Inter Bold"/>
                  <a:sym typeface="Inter Bold"/>
                </a:rPr>
                <a:t>03</a:t>
              </a:r>
            </a:p>
          </p:txBody>
        </p:sp>
      </p:grpSp>
      <p:sp>
        <p:nvSpPr>
          <p:cNvPr id="15" name="Freeform 15"/>
          <p:cNvSpPr/>
          <p:nvPr/>
        </p:nvSpPr>
        <p:spPr>
          <a:xfrm>
            <a:off x="66763" y="4075038"/>
            <a:ext cx="7592022" cy="4311636"/>
          </a:xfrm>
          <a:custGeom>
            <a:avLst/>
            <a:gdLst/>
            <a:ahLst/>
            <a:cxnLst/>
            <a:rect l="l" t="t" r="r" b="b"/>
            <a:pathLst>
              <a:path w="7592022" h="4311636">
                <a:moveTo>
                  <a:pt x="0" y="0"/>
                </a:moveTo>
                <a:lnTo>
                  <a:pt x="7592022" y="0"/>
                </a:lnTo>
                <a:lnTo>
                  <a:pt x="7592022" y="4311635"/>
                </a:lnTo>
                <a:lnTo>
                  <a:pt x="0" y="4311635"/>
                </a:lnTo>
                <a:lnTo>
                  <a:pt x="0" y="0"/>
                </a:lnTo>
                <a:close/>
              </a:path>
            </a:pathLst>
          </a:custGeom>
          <a:blipFill>
            <a:blip r:embed="rId2"/>
            <a:stretch>
              <a:fillRect/>
            </a:stretch>
          </a:blipFill>
        </p:spPr>
        <p:txBody>
          <a:bodyPr/>
          <a:lstStyle/>
          <a:p>
            <a:endParaRPr lang="en-GB"/>
          </a:p>
        </p:txBody>
      </p:sp>
      <p:sp>
        <p:nvSpPr>
          <p:cNvPr id="16" name="TextBox 16"/>
          <p:cNvSpPr txBox="1"/>
          <p:nvPr/>
        </p:nvSpPr>
        <p:spPr>
          <a:xfrm>
            <a:off x="839945" y="562269"/>
            <a:ext cx="6818840"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HOW TO JOIN</a:t>
            </a:r>
          </a:p>
        </p:txBody>
      </p:sp>
      <p:sp>
        <p:nvSpPr>
          <p:cNvPr id="17" name="TextBox 17"/>
          <p:cNvSpPr txBox="1"/>
          <p:nvPr/>
        </p:nvSpPr>
        <p:spPr>
          <a:xfrm>
            <a:off x="839945" y="1518579"/>
            <a:ext cx="6818840"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Bold"/>
                <a:ea typeface="Open Sans Bold"/>
                <a:cs typeface="Open Sans Bold"/>
                <a:sym typeface="Open Sans Bold"/>
              </a:rPr>
              <a:t>REQUIREMENTS</a:t>
            </a:r>
          </a:p>
        </p:txBody>
      </p:sp>
      <p:sp>
        <p:nvSpPr>
          <p:cNvPr id="18" name="TextBox 18"/>
          <p:cNvSpPr txBox="1"/>
          <p:nvPr/>
        </p:nvSpPr>
        <p:spPr>
          <a:xfrm>
            <a:off x="9579356" y="791606"/>
            <a:ext cx="7641844" cy="455295"/>
          </a:xfrm>
          <a:prstGeom prst="rect">
            <a:avLst/>
          </a:prstGeom>
        </p:spPr>
        <p:txBody>
          <a:bodyPr lIns="0" tIns="0" rIns="0" bIns="0" rtlCol="0" anchor="t">
            <a:spAutoFit/>
          </a:bodyPr>
          <a:lstStyle/>
          <a:p>
            <a:pPr algn="l">
              <a:lnSpc>
                <a:spcPts val="3779"/>
              </a:lnSpc>
            </a:pPr>
            <a:r>
              <a:rPr lang="en-US" sz="2650" b="1">
                <a:solidFill>
                  <a:srgbClr val="FFFFFF"/>
                </a:solidFill>
                <a:latin typeface="Inter Bold"/>
                <a:ea typeface="Inter Bold"/>
                <a:cs typeface="Inter Bold"/>
                <a:sym typeface="Inter Bold"/>
              </a:rPr>
              <a:t>Feasibility</a:t>
            </a:r>
            <a:endParaRPr lang="en-US" sz="2650" b="1">
              <a:solidFill>
                <a:srgbClr val="FFFFFF"/>
              </a:solidFill>
              <a:latin typeface="Inter Bold"/>
              <a:ea typeface="Inter Bold"/>
              <a:cs typeface="Inter Bold"/>
            </a:endParaRPr>
          </a:p>
        </p:txBody>
      </p:sp>
      <p:sp>
        <p:nvSpPr>
          <p:cNvPr id="19" name="TextBox 19"/>
          <p:cNvSpPr txBox="1"/>
          <p:nvPr/>
        </p:nvSpPr>
        <p:spPr>
          <a:xfrm>
            <a:off x="9579356" y="1397333"/>
            <a:ext cx="7641844" cy="1384290"/>
          </a:xfrm>
          <a:prstGeom prst="rect">
            <a:avLst/>
          </a:prstGeom>
        </p:spPr>
        <p:txBody>
          <a:bodyPr lIns="0" tIns="0" rIns="0" bIns="0" rtlCol="0" anchor="t">
            <a:spAutoFit/>
          </a:bodyPr>
          <a:lstStyle/>
          <a:p>
            <a:pPr marL="0" lvl="0" indent="0" algn="just">
              <a:lnSpc>
                <a:spcPts val="3720"/>
              </a:lnSpc>
            </a:pPr>
            <a:r>
              <a:rPr lang="en-US" sz="2400">
                <a:solidFill>
                  <a:srgbClr val="FFFFFF"/>
                </a:solidFill>
                <a:latin typeface="Open Sans"/>
                <a:ea typeface="Open Sans"/>
                <a:cs typeface="Open Sans"/>
                <a:sym typeface="Open Sans"/>
              </a:rPr>
              <a:t>We will first need a feasibility form to be completed by the site. This will be followed up with an evaluation call and site selection letter.</a:t>
            </a:r>
          </a:p>
        </p:txBody>
      </p:sp>
      <p:sp>
        <p:nvSpPr>
          <p:cNvPr id="20" name="TextBox 20"/>
          <p:cNvSpPr txBox="1"/>
          <p:nvPr/>
        </p:nvSpPr>
        <p:spPr>
          <a:xfrm>
            <a:off x="9579356" y="3512663"/>
            <a:ext cx="7641844" cy="455295"/>
          </a:xfrm>
          <a:prstGeom prst="rect">
            <a:avLst/>
          </a:prstGeom>
        </p:spPr>
        <p:txBody>
          <a:bodyPr lIns="0" tIns="0" rIns="0" bIns="0" rtlCol="0" anchor="t">
            <a:spAutoFit/>
          </a:bodyPr>
          <a:lstStyle/>
          <a:p>
            <a:pPr algn="l">
              <a:lnSpc>
                <a:spcPts val="3779"/>
              </a:lnSpc>
            </a:pPr>
            <a:r>
              <a:rPr lang="en-US" sz="2699" b="1">
                <a:solidFill>
                  <a:srgbClr val="FFFFFF"/>
                </a:solidFill>
                <a:latin typeface="Inter Bold"/>
                <a:ea typeface="Inter Bold"/>
                <a:cs typeface="Inter Bold"/>
                <a:sym typeface="Inter Bold"/>
              </a:rPr>
              <a:t>SIV and Documents </a:t>
            </a:r>
          </a:p>
        </p:txBody>
      </p:sp>
      <p:sp>
        <p:nvSpPr>
          <p:cNvPr id="21" name="TextBox 21"/>
          <p:cNvSpPr txBox="1"/>
          <p:nvPr/>
        </p:nvSpPr>
        <p:spPr>
          <a:xfrm>
            <a:off x="9579356" y="3939797"/>
            <a:ext cx="7641844" cy="2333267"/>
          </a:xfrm>
          <a:prstGeom prst="rect">
            <a:avLst/>
          </a:prstGeom>
        </p:spPr>
        <p:txBody>
          <a:bodyPr lIns="0" tIns="0" rIns="0" bIns="0" rtlCol="0" anchor="t">
            <a:spAutoFit/>
          </a:bodyPr>
          <a:lstStyle/>
          <a:p>
            <a:pPr algn="just">
              <a:lnSpc>
                <a:spcPts val="3720"/>
              </a:lnSpc>
            </a:pPr>
            <a:r>
              <a:rPr lang="en-US" sz="2400">
                <a:solidFill>
                  <a:srgbClr val="FFFFFF"/>
                </a:solidFill>
                <a:latin typeface="Open Sans"/>
                <a:ea typeface="Open Sans"/>
                <a:cs typeface="Open Sans"/>
                <a:sym typeface="Open Sans"/>
              </a:rPr>
              <a:t>Once your R&amp;D has reviewed the LIP and the contract has been signed an SIV will be conducted. We will require the PI, pharmacist and lead nurse to attend at the minimum. Training logs, CV’s and GCP certificates will be required.</a:t>
            </a:r>
          </a:p>
        </p:txBody>
      </p:sp>
      <p:sp>
        <p:nvSpPr>
          <p:cNvPr id="22" name="TextBox 22"/>
          <p:cNvSpPr txBox="1"/>
          <p:nvPr/>
        </p:nvSpPr>
        <p:spPr>
          <a:xfrm>
            <a:off x="9579356" y="7057999"/>
            <a:ext cx="7641844" cy="455295"/>
          </a:xfrm>
          <a:prstGeom prst="rect">
            <a:avLst/>
          </a:prstGeom>
        </p:spPr>
        <p:txBody>
          <a:bodyPr lIns="0" tIns="0" rIns="0" bIns="0" rtlCol="0" anchor="t">
            <a:spAutoFit/>
          </a:bodyPr>
          <a:lstStyle/>
          <a:p>
            <a:pPr algn="l">
              <a:lnSpc>
                <a:spcPts val="3779"/>
              </a:lnSpc>
            </a:pPr>
            <a:r>
              <a:rPr lang="en-US" sz="2699" b="1">
                <a:solidFill>
                  <a:srgbClr val="FFFFFF"/>
                </a:solidFill>
                <a:latin typeface="Inter Bold"/>
                <a:ea typeface="Inter Bold"/>
                <a:cs typeface="Inter Bold"/>
                <a:sym typeface="Inter Bold"/>
              </a:rPr>
              <a:t>Greenlight </a:t>
            </a:r>
          </a:p>
        </p:txBody>
      </p:sp>
      <p:sp>
        <p:nvSpPr>
          <p:cNvPr id="23" name="TextBox 23"/>
          <p:cNvSpPr txBox="1"/>
          <p:nvPr/>
        </p:nvSpPr>
        <p:spPr>
          <a:xfrm>
            <a:off x="9579356" y="7663726"/>
            <a:ext cx="7641844" cy="1384290"/>
          </a:xfrm>
          <a:prstGeom prst="rect">
            <a:avLst/>
          </a:prstGeom>
        </p:spPr>
        <p:txBody>
          <a:bodyPr lIns="0" tIns="0" rIns="0" bIns="0" rtlCol="0" anchor="t">
            <a:spAutoFit/>
          </a:bodyPr>
          <a:lstStyle/>
          <a:p>
            <a:pPr marL="0" lvl="0" indent="0" algn="just">
              <a:lnSpc>
                <a:spcPts val="3720"/>
              </a:lnSpc>
            </a:pPr>
            <a:r>
              <a:rPr lang="en-US" sz="2400">
                <a:solidFill>
                  <a:srgbClr val="FFFFFF"/>
                </a:solidFill>
                <a:latin typeface="Open Sans"/>
                <a:ea typeface="Open Sans"/>
                <a:cs typeface="Open Sans"/>
                <a:sym typeface="Open Sans"/>
              </a:rPr>
              <a:t>Once all required documents have been received your site will receive access to the database and greenlight.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B1B7F-8373-16EC-4C19-0B3511ED748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7FB0D64-0B4C-AD13-D81B-E8E605082E8C}"/>
              </a:ext>
            </a:extLst>
          </p:cNvPr>
          <p:cNvGrpSpPr/>
          <p:nvPr/>
        </p:nvGrpSpPr>
        <p:grpSpPr>
          <a:xfrm>
            <a:off x="0" y="457494"/>
            <a:ext cx="18288000" cy="1495425"/>
            <a:chOff x="0" y="0"/>
            <a:chExt cx="4816593" cy="393857"/>
          </a:xfrm>
        </p:grpSpPr>
        <p:sp>
          <p:nvSpPr>
            <p:cNvPr id="3" name="Freeform 3">
              <a:extLst>
                <a:ext uri="{FF2B5EF4-FFF2-40B4-BE49-F238E27FC236}">
                  <a16:creationId xmlns:a16="http://schemas.microsoft.com/office/drawing/2014/main" id="{94C54DE0-115D-ED6D-8DC7-AC13C4D280C7}"/>
                </a:ext>
              </a:extLst>
            </p:cNvPr>
            <p:cNvSpPr/>
            <p:nvPr/>
          </p:nvSpPr>
          <p:spPr>
            <a:xfrm>
              <a:off x="0" y="0"/>
              <a:ext cx="4816592" cy="393857"/>
            </a:xfrm>
            <a:custGeom>
              <a:avLst/>
              <a:gdLst/>
              <a:ahLst/>
              <a:cxnLst/>
              <a:rect l="l" t="t" r="r" b="b"/>
              <a:pathLst>
                <a:path w="4816592" h="393857">
                  <a:moveTo>
                    <a:pt x="0" y="0"/>
                  </a:moveTo>
                  <a:lnTo>
                    <a:pt x="4816592" y="0"/>
                  </a:lnTo>
                  <a:lnTo>
                    <a:pt x="4816592" y="393857"/>
                  </a:lnTo>
                  <a:lnTo>
                    <a:pt x="0" y="393857"/>
                  </a:lnTo>
                  <a:close/>
                </a:path>
              </a:pathLst>
            </a:custGeom>
            <a:solidFill>
              <a:srgbClr val="FFA32A"/>
            </a:solidFill>
          </p:spPr>
          <p:txBody>
            <a:bodyPr/>
            <a:lstStyle/>
            <a:p>
              <a:endParaRPr lang="en-GB"/>
            </a:p>
          </p:txBody>
        </p:sp>
        <p:sp>
          <p:nvSpPr>
            <p:cNvPr id="4" name="TextBox 4">
              <a:extLst>
                <a:ext uri="{FF2B5EF4-FFF2-40B4-BE49-F238E27FC236}">
                  <a16:creationId xmlns:a16="http://schemas.microsoft.com/office/drawing/2014/main" id="{229A2352-E919-4117-3862-E47546DA5325}"/>
                </a:ext>
              </a:extLst>
            </p:cNvPr>
            <p:cNvSpPr txBox="1"/>
            <p:nvPr/>
          </p:nvSpPr>
          <p:spPr>
            <a:xfrm>
              <a:off x="0" y="-47625"/>
              <a:ext cx="4816593" cy="441482"/>
            </a:xfrm>
            <a:prstGeom prst="rect">
              <a:avLst/>
            </a:prstGeom>
          </p:spPr>
          <p:txBody>
            <a:bodyPr lIns="50800" tIns="50800" rIns="50800" bIns="50800" rtlCol="0" anchor="ctr"/>
            <a:lstStyle/>
            <a:p>
              <a:pPr algn="ctr">
                <a:lnSpc>
                  <a:spcPts val="2479"/>
                </a:lnSpc>
              </a:pPr>
              <a:endParaRPr/>
            </a:p>
          </p:txBody>
        </p:sp>
      </p:grpSp>
      <p:sp>
        <p:nvSpPr>
          <p:cNvPr id="10" name="TextBox 10">
            <a:extLst>
              <a:ext uri="{FF2B5EF4-FFF2-40B4-BE49-F238E27FC236}">
                <a16:creationId xmlns:a16="http://schemas.microsoft.com/office/drawing/2014/main" id="{DC516806-923B-D581-73D2-9841D278775A}"/>
              </a:ext>
            </a:extLst>
          </p:cNvPr>
          <p:cNvSpPr txBox="1"/>
          <p:nvPr/>
        </p:nvSpPr>
        <p:spPr>
          <a:xfrm>
            <a:off x="839944" y="765151"/>
            <a:ext cx="14517761" cy="974626"/>
          </a:xfrm>
          <a:prstGeom prst="rect">
            <a:avLst/>
          </a:prstGeom>
        </p:spPr>
        <p:txBody>
          <a:bodyPr wrap="square" lIns="0" tIns="0" rIns="0" bIns="0" rtlCol="0" anchor="t">
            <a:spAutoFit/>
          </a:bodyPr>
          <a:lstStyle/>
          <a:p>
            <a:pPr algn="l">
              <a:lnSpc>
                <a:spcPts val="7560"/>
              </a:lnSpc>
            </a:pPr>
            <a:r>
              <a:rPr lang="en-US" sz="7200" b="1">
                <a:solidFill>
                  <a:srgbClr val="FFFFFF"/>
                </a:solidFill>
                <a:latin typeface="Inter Bold"/>
                <a:ea typeface="Inter Bold"/>
                <a:cs typeface="Inter Bold"/>
                <a:sym typeface="Inter Bold"/>
              </a:rPr>
              <a:t>EARLY CAREER RESEARCHERS</a:t>
            </a:r>
          </a:p>
        </p:txBody>
      </p:sp>
      <p:sp>
        <p:nvSpPr>
          <p:cNvPr id="11" name="TextBox 11">
            <a:extLst>
              <a:ext uri="{FF2B5EF4-FFF2-40B4-BE49-F238E27FC236}">
                <a16:creationId xmlns:a16="http://schemas.microsoft.com/office/drawing/2014/main" id="{31B1E515-1E35-F471-783B-84DD6DB78913}"/>
              </a:ext>
            </a:extLst>
          </p:cNvPr>
          <p:cNvSpPr txBox="1"/>
          <p:nvPr/>
        </p:nvSpPr>
        <p:spPr>
          <a:xfrm>
            <a:off x="865344" y="3162300"/>
            <a:ext cx="16660656" cy="1759328"/>
          </a:xfrm>
          <a:prstGeom prst="rect">
            <a:avLst/>
          </a:prstGeom>
        </p:spPr>
        <p:txBody>
          <a:bodyPr wrap="square" lIns="0" tIns="0" rIns="0" bIns="0" rtlCol="0" anchor="t">
            <a:spAutoFit/>
          </a:bodyPr>
          <a:lstStyle/>
          <a:p>
            <a:pPr algn="just">
              <a:lnSpc>
                <a:spcPts val="3450"/>
              </a:lnSpc>
            </a:pPr>
            <a:r>
              <a:rPr lang="en-GB" sz="2300">
                <a:solidFill>
                  <a:srgbClr val="000000"/>
                </a:solidFill>
                <a:latin typeface="Open Sans"/>
                <a:ea typeface="Open Sans"/>
                <a:cs typeface="Open Sans"/>
                <a:sym typeface="Open Sans"/>
              </a:rPr>
              <a:t>The PANTHER trial values the vital contributions of Early Career Researchers (ECRs) and is committed to recognizing their impact. Through mentorship, leadership opportunities, and career development support, we aim to empower ECRs to become the future leaders of the network. By actively participating in committees, research studies, and collaborative initiatives, ECRs play a key role in driving innovation within the trial.</a:t>
            </a:r>
            <a:endParaRPr lang="en-US" sz="2300">
              <a:solidFill>
                <a:srgbClr val="000000"/>
              </a:solidFill>
              <a:latin typeface="Open Sans"/>
              <a:ea typeface="Open Sans"/>
              <a:cs typeface="Open Sans"/>
              <a:sym typeface="Open Sans"/>
            </a:endParaRPr>
          </a:p>
        </p:txBody>
      </p:sp>
      <p:sp>
        <p:nvSpPr>
          <p:cNvPr id="15" name="Freeform 15">
            <a:extLst>
              <a:ext uri="{FF2B5EF4-FFF2-40B4-BE49-F238E27FC236}">
                <a16:creationId xmlns:a16="http://schemas.microsoft.com/office/drawing/2014/main" id="{A7B72358-472B-30D8-D8B0-E9A4234C7838}"/>
              </a:ext>
            </a:extLst>
          </p:cNvPr>
          <p:cNvSpPr/>
          <p:nvPr/>
        </p:nvSpPr>
        <p:spPr>
          <a:xfrm>
            <a:off x="4953000" y="5130800"/>
            <a:ext cx="7592022" cy="4311636"/>
          </a:xfrm>
          <a:custGeom>
            <a:avLst/>
            <a:gdLst/>
            <a:ahLst/>
            <a:cxnLst/>
            <a:rect l="l" t="t" r="r" b="b"/>
            <a:pathLst>
              <a:path w="7592022" h="4311636">
                <a:moveTo>
                  <a:pt x="0" y="0"/>
                </a:moveTo>
                <a:lnTo>
                  <a:pt x="7592022" y="0"/>
                </a:lnTo>
                <a:lnTo>
                  <a:pt x="7592022" y="4311635"/>
                </a:lnTo>
                <a:lnTo>
                  <a:pt x="0" y="4311635"/>
                </a:lnTo>
                <a:lnTo>
                  <a:pt x="0" y="0"/>
                </a:lnTo>
                <a:close/>
              </a:path>
            </a:pathLst>
          </a:custGeom>
          <a:blipFill>
            <a:blip r:embed="rId2"/>
            <a:stretch>
              <a:fillRect/>
            </a:stretch>
          </a:blipFill>
        </p:spPr>
        <p:txBody>
          <a:bodyPr/>
          <a:lstStyle/>
          <a:p>
            <a:endParaRPr lang="en-GB"/>
          </a:p>
        </p:txBody>
      </p:sp>
      <p:pic>
        <p:nvPicPr>
          <p:cNvPr id="16" name="Picture 15">
            <a:extLst>
              <a:ext uri="{FF2B5EF4-FFF2-40B4-BE49-F238E27FC236}">
                <a16:creationId xmlns:a16="http://schemas.microsoft.com/office/drawing/2014/main" id="{DD5A24AB-6B76-03D7-5064-91000B301356}"/>
              </a:ext>
            </a:extLst>
          </p:cNvPr>
          <p:cNvPicPr>
            <a:picLocks noChangeAspect="1"/>
          </p:cNvPicPr>
          <p:nvPr/>
        </p:nvPicPr>
        <p:blipFill>
          <a:blip r:embed="rId3"/>
          <a:stretch>
            <a:fillRect/>
          </a:stretch>
        </p:blipFill>
        <p:spPr>
          <a:xfrm>
            <a:off x="14386682" y="7075873"/>
            <a:ext cx="2316236" cy="2316236"/>
          </a:xfrm>
          <a:prstGeom prst="rect">
            <a:avLst/>
          </a:prstGeom>
        </p:spPr>
      </p:pic>
      <p:sp>
        <p:nvSpPr>
          <p:cNvPr id="17" name="TextBox 11">
            <a:extLst>
              <a:ext uri="{FF2B5EF4-FFF2-40B4-BE49-F238E27FC236}">
                <a16:creationId xmlns:a16="http://schemas.microsoft.com/office/drawing/2014/main" id="{139DE080-AAF4-FF48-A937-D92474CC1528}"/>
              </a:ext>
            </a:extLst>
          </p:cNvPr>
          <p:cNvSpPr txBox="1"/>
          <p:nvPr/>
        </p:nvSpPr>
        <p:spPr>
          <a:xfrm>
            <a:off x="12801600" y="9392109"/>
            <a:ext cx="5486400" cy="861646"/>
          </a:xfrm>
          <a:prstGeom prst="rect">
            <a:avLst/>
          </a:prstGeom>
        </p:spPr>
        <p:txBody>
          <a:bodyPr wrap="square" lIns="0" tIns="0" rIns="0" bIns="0" rtlCol="0" anchor="t">
            <a:spAutoFit/>
          </a:bodyPr>
          <a:lstStyle/>
          <a:p>
            <a:pPr algn="ctr">
              <a:lnSpc>
                <a:spcPts val="3450"/>
              </a:lnSpc>
            </a:pPr>
            <a:r>
              <a:rPr lang="en-GB" sz="2300">
                <a:solidFill>
                  <a:srgbClr val="000000"/>
                </a:solidFill>
                <a:latin typeface="Open Sans"/>
                <a:ea typeface="Open Sans"/>
                <a:cs typeface="Open Sans"/>
                <a:sym typeface="Open Sans"/>
              </a:rPr>
              <a:t>Scan to join or </a:t>
            </a:r>
          </a:p>
          <a:p>
            <a:pPr algn="ctr">
              <a:lnSpc>
                <a:spcPts val="3450"/>
              </a:lnSpc>
            </a:pPr>
            <a:r>
              <a:rPr lang="en-GB" sz="2300">
                <a:solidFill>
                  <a:srgbClr val="000000"/>
                </a:solidFill>
                <a:latin typeface="Open Sans"/>
                <a:ea typeface="Open Sans"/>
                <a:cs typeface="Open Sans"/>
                <a:sym typeface="Open Sans"/>
              </a:rPr>
              <a:t>contact: </a:t>
            </a:r>
            <a:r>
              <a:rPr lang="en-GB" sz="2300">
                <a:solidFill>
                  <a:srgbClr val="000000"/>
                </a:solidFill>
                <a:latin typeface="Open Sans"/>
                <a:ea typeface="Open Sans"/>
                <a:cs typeface="Open Sans"/>
                <a:sym typeface="Open Sans"/>
                <a:hlinkClick r:id="rId4"/>
              </a:rPr>
              <a:t>m.r.smit@amsterdamumc.nl</a:t>
            </a:r>
            <a:r>
              <a:rPr lang="en-GB" sz="2300">
                <a:solidFill>
                  <a:srgbClr val="000000"/>
                </a:solidFill>
                <a:latin typeface="Open Sans"/>
                <a:ea typeface="Open Sans"/>
                <a:cs typeface="Open Sans"/>
                <a:sym typeface="Open Sans"/>
              </a:rPr>
              <a:t>   </a:t>
            </a:r>
            <a:endParaRPr lang="en-US" sz="230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230000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37101" y="4421381"/>
            <a:ext cx="5402508" cy="54025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11979517" y="0"/>
            <a:ext cx="6308483" cy="10287000"/>
            <a:chOff x="0" y="0"/>
            <a:chExt cx="1661493" cy="2709333"/>
          </a:xfrm>
        </p:grpSpPr>
        <p:sp>
          <p:nvSpPr>
            <p:cNvPr id="6" name="Freeform 6"/>
            <p:cNvSpPr/>
            <p:nvPr/>
          </p:nvSpPr>
          <p:spPr>
            <a:xfrm>
              <a:off x="0" y="0"/>
              <a:ext cx="1661494" cy="2709333"/>
            </a:xfrm>
            <a:custGeom>
              <a:avLst/>
              <a:gdLst/>
              <a:ahLst/>
              <a:cxnLst/>
              <a:rect l="l" t="t" r="r" b="b"/>
              <a:pathLst>
                <a:path w="1661494" h="2709333">
                  <a:moveTo>
                    <a:pt x="0" y="0"/>
                  </a:moveTo>
                  <a:lnTo>
                    <a:pt x="1661494" y="0"/>
                  </a:lnTo>
                  <a:lnTo>
                    <a:pt x="1661494" y="2709333"/>
                  </a:lnTo>
                  <a:lnTo>
                    <a:pt x="0" y="2709333"/>
                  </a:lnTo>
                  <a:close/>
                </a:path>
              </a:pathLst>
            </a:custGeom>
            <a:solidFill>
              <a:srgbClr val="FFA32A"/>
            </a:solidFill>
          </p:spPr>
          <p:txBody>
            <a:bodyPr/>
            <a:lstStyle/>
            <a:p>
              <a:endParaRPr lang="en-GB"/>
            </a:p>
          </p:txBody>
        </p:sp>
        <p:sp>
          <p:nvSpPr>
            <p:cNvPr id="7" name="TextBox 7"/>
            <p:cNvSpPr txBox="1"/>
            <p:nvPr/>
          </p:nvSpPr>
          <p:spPr>
            <a:xfrm>
              <a:off x="0" y="-47625"/>
              <a:ext cx="1661493" cy="2756958"/>
            </a:xfrm>
            <a:prstGeom prst="rect">
              <a:avLst/>
            </a:prstGeom>
          </p:spPr>
          <p:txBody>
            <a:bodyPr lIns="50800" tIns="50800" rIns="50800" bIns="50800" rtlCol="0" anchor="ctr"/>
            <a:lstStyle/>
            <a:p>
              <a:pPr algn="ctr">
                <a:lnSpc>
                  <a:spcPts val="2479"/>
                </a:lnSpc>
              </a:pPr>
              <a:endParaRPr/>
            </a:p>
          </p:txBody>
        </p:sp>
      </p:grpSp>
      <p:grpSp>
        <p:nvGrpSpPr>
          <p:cNvPr id="8" name="Group 8"/>
          <p:cNvGrpSpPr/>
          <p:nvPr/>
        </p:nvGrpSpPr>
        <p:grpSpPr>
          <a:xfrm>
            <a:off x="14598501" y="4663928"/>
            <a:ext cx="2660799" cy="266079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11" name="Group 11"/>
          <p:cNvGrpSpPr/>
          <p:nvPr/>
        </p:nvGrpSpPr>
        <p:grpSpPr>
          <a:xfrm>
            <a:off x="8002593" y="721973"/>
            <a:ext cx="9256707" cy="2965198"/>
            <a:chOff x="0" y="0"/>
            <a:chExt cx="12342277" cy="3953597"/>
          </a:xfrm>
        </p:grpSpPr>
        <p:pic>
          <p:nvPicPr>
            <p:cNvPr id="12" name="Picture 12"/>
            <p:cNvPicPr>
              <a:picLocks noChangeAspect="1"/>
            </p:cNvPicPr>
            <p:nvPr/>
          </p:nvPicPr>
          <p:blipFill>
            <a:blip r:embed="rId2"/>
            <a:srcRect t="56237" r="14633" b="2718"/>
            <a:stretch>
              <a:fillRect/>
            </a:stretch>
          </p:blipFill>
          <p:spPr>
            <a:xfrm>
              <a:off x="0" y="0"/>
              <a:ext cx="12342277" cy="3953597"/>
            </a:xfrm>
            <a:prstGeom prst="rect">
              <a:avLst/>
            </a:prstGeom>
          </p:spPr>
        </p:pic>
      </p:grpSp>
      <p:grpSp>
        <p:nvGrpSpPr>
          <p:cNvPr id="13" name="Group 13"/>
          <p:cNvGrpSpPr/>
          <p:nvPr/>
        </p:nvGrpSpPr>
        <p:grpSpPr>
          <a:xfrm>
            <a:off x="863539" y="5696948"/>
            <a:ext cx="969409" cy="986123"/>
            <a:chOff x="0" y="0"/>
            <a:chExt cx="812800" cy="826814"/>
          </a:xfrm>
        </p:grpSpPr>
        <p:sp>
          <p:nvSpPr>
            <p:cNvPr id="14" name="Freeform 14"/>
            <p:cNvSpPr/>
            <p:nvPr/>
          </p:nvSpPr>
          <p:spPr>
            <a:xfrm>
              <a:off x="0" y="0"/>
              <a:ext cx="812800" cy="826814"/>
            </a:xfrm>
            <a:custGeom>
              <a:avLst/>
              <a:gdLst/>
              <a:ahLst/>
              <a:cxnLst/>
              <a:rect l="l" t="t" r="r" b="b"/>
              <a:pathLst>
                <a:path w="812800" h="826814">
                  <a:moveTo>
                    <a:pt x="406400" y="0"/>
                  </a:moveTo>
                  <a:cubicBezTo>
                    <a:pt x="181951" y="0"/>
                    <a:pt x="0" y="185089"/>
                    <a:pt x="0" y="413407"/>
                  </a:cubicBezTo>
                  <a:cubicBezTo>
                    <a:pt x="0" y="641726"/>
                    <a:pt x="181951" y="826814"/>
                    <a:pt x="406400" y="826814"/>
                  </a:cubicBezTo>
                  <a:cubicBezTo>
                    <a:pt x="630849" y="826814"/>
                    <a:pt x="812800" y="641726"/>
                    <a:pt x="812800" y="413407"/>
                  </a:cubicBezTo>
                  <a:cubicBezTo>
                    <a:pt x="812800" y="185089"/>
                    <a:pt x="630849" y="0"/>
                    <a:pt x="406400" y="0"/>
                  </a:cubicBezTo>
                  <a:close/>
                </a:path>
              </a:pathLst>
            </a:custGeom>
            <a:solidFill>
              <a:srgbClr val="EAE4D2"/>
            </a:solidFill>
          </p:spPr>
          <p:txBody>
            <a:bodyPr/>
            <a:lstStyle/>
            <a:p>
              <a:endParaRPr lang="en-GB"/>
            </a:p>
          </p:txBody>
        </p:sp>
        <p:sp>
          <p:nvSpPr>
            <p:cNvPr id="15" name="TextBox 15"/>
            <p:cNvSpPr txBox="1"/>
            <p:nvPr/>
          </p:nvSpPr>
          <p:spPr>
            <a:xfrm>
              <a:off x="76200" y="10839"/>
              <a:ext cx="660400" cy="738462"/>
            </a:xfrm>
            <a:prstGeom prst="rect">
              <a:avLst/>
            </a:prstGeom>
          </p:spPr>
          <p:txBody>
            <a:bodyPr lIns="44470" tIns="44470" rIns="44470" bIns="44470" rtlCol="0" anchor="ctr"/>
            <a:lstStyle/>
            <a:p>
              <a:pPr algn="ctr">
                <a:lnSpc>
                  <a:spcPts val="4759"/>
                </a:lnSpc>
              </a:pPr>
              <a:r>
                <a:rPr lang="en-US" sz="3399" b="1">
                  <a:solidFill>
                    <a:srgbClr val="151679"/>
                  </a:solidFill>
                  <a:latin typeface="Inter Bold"/>
                  <a:ea typeface="Inter Bold"/>
                  <a:cs typeface="Inter Bold"/>
                  <a:sym typeface="Inter Bold"/>
                </a:rPr>
                <a:t>01</a:t>
              </a:r>
            </a:p>
          </p:txBody>
        </p:sp>
      </p:grpSp>
      <p:grpSp>
        <p:nvGrpSpPr>
          <p:cNvPr id="16" name="Group 16"/>
          <p:cNvGrpSpPr/>
          <p:nvPr/>
        </p:nvGrpSpPr>
        <p:grpSpPr>
          <a:xfrm>
            <a:off x="6185626" y="5696948"/>
            <a:ext cx="969409" cy="986123"/>
            <a:chOff x="0" y="0"/>
            <a:chExt cx="812800" cy="826814"/>
          </a:xfrm>
        </p:grpSpPr>
        <p:sp>
          <p:nvSpPr>
            <p:cNvPr id="17" name="Freeform 17"/>
            <p:cNvSpPr/>
            <p:nvPr/>
          </p:nvSpPr>
          <p:spPr>
            <a:xfrm>
              <a:off x="0" y="0"/>
              <a:ext cx="812800" cy="826814"/>
            </a:xfrm>
            <a:custGeom>
              <a:avLst/>
              <a:gdLst/>
              <a:ahLst/>
              <a:cxnLst/>
              <a:rect l="l" t="t" r="r" b="b"/>
              <a:pathLst>
                <a:path w="812800" h="826814">
                  <a:moveTo>
                    <a:pt x="406400" y="0"/>
                  </a:moveTo>
                  <a:cubicBezTo>
                    <a:pt x="181951" y="0"/>
                    <a:pt x="0" y="185089"/>
                    <a:pt x="0" y="413407"/>
                  </a:cubicBezTo>
                  <a:cubicBezTo>
                    <a:pt x="0" y="641726"/>
                    <a:pt x="181951" y="826814"/>
                    <a:pt x="406400" y="826814"/>
                  </a:cubicBezTo>
                  <a:cubicBezTo>
                    <a:pt x="630849" y="826814"/>
                    <a:pt x="812800" y="641726"/>
                    <a:pt x="812800" y="413407"/>
                  </a:cubicBezTo>
                  <a:cubicBezTo>
                    <a:pt x="812800" y="185089"/>
                    <a:pt x="630849" y="0"/>
                    <a:pt x="406400" y="0"/>
                  </a:cubicBezTo>
                  <a:close/>
                </a:path>
              </a:pathLst>
            </a:custGeom>
            <a:solidFill>
              <a:srgbClr val="EAE4D2"/>
            </a:solidFill>
          </p:spPr>
          <p:txBody>
            <a:bodyPr/>
            <a:lstStyle/>
            <a:p>
              <a:endParaRPr lang="en-GB"/>
            </a:p>
          </p:txBody>
        </p:sp>
        <p:sp>
          <p:nvSpPr>
            <p:cNvPr id="18" name="TextBox 18"/>
            <p:cNvSpPr txBox="1"/>
            <p:nvPr/>
          </p:nvSpPr>
          <p:spPr>
            <a:xfrm>
              <a:off x="76200" y="10839"/>
              <a:ext cx="660400" cy="738462"/>
            </a:xfrm>
            <a:prstGeom prst="rect">
              <a:avLst/>
            </a:prstGeom>
          </p:spPr>
          <p:txBody>
            <a:bodyPr lIns="44470" tIns="44470" rIns="44470" bIns="44470" rtlCol="0" anchor="ctr"/>
            <a:lstStyle/>
            <a:p>
              <a:pPr algn="ctr">
                <a:lnSpc>
                  <a:spcPts val="4759"/>
                </a:lnSpc>
              </a:pPr>
              <a:r>
                <a:rPr lang="en-US" sz="3399" b="1">
                  <a:solidFill>
                    <a:srgbClr val="151679"/>
                  </a:solidFill>
                  <a:latin typeface="Inter Bold"/>
                  <a:ea typeface="Inter Bold"/>
                  <a:cs typeface="Inter Bold"/>
                  <a:sym typeface="Inter Bold"/>
                </a:rPr>
                <a:t>04</a:t>
              </a:r>
            </a:p>
          </p:txBody>
        </p:sp>
      </p:grpSp>
      <p:grpSp>
        <p:nvGrpSpPr>
          <p:cNvPr id="19" name="Group 19"/>
          <p:cNvGrpSpPr/>
          <p:nvPr/>
        </p:nvGrpSpPr>
        <p:grpSpPr>
          <a:xfrm>
            <a:off x="863539" y="7122635"/>
            <a:ext cx="969409" cy="986123"/>
            <a:chOff x="0" y="0"/>
            <a:chExt cx="812800" cy="826814"/>
          </a:xfrm>
        </p:grpSpPr>
        <p:sp>
          <p:nvSpPr>
            <p:cNvPr id="20" name="Freeform 20"/>
            <p:cNvSpPr/>
            <p:nvPr/>
          </p:nvSpPr>
          <p:spPr>
            <a:xfrm>
              <a:off x="0" y="0"/>
              <a:ext cx="812800" cy="826814"/>
            </a:xfrm>
            <a:custGeom>
              <a:avLst/>
              <a:gdLst/>
              <a:ahLst/>
              <a:cxnLst/>
              <a:rect l="l" t="t" r="r" b="b"/>
              <a:pathLst>
                <a:path w="812800" h="826814">
                  <a:moveTo>
                    <a:pt x="406400" y="0"/>
                  </a:moveTo>
                  <a:cubicBezTo>
                    <a:pt x="181951" y="0"/>
                    <a:pt x="0" y="185089"/>
                    <a:pt x="0" y="413407"/>
                  </a:cubicBezTo>
                  <a:cubicBezTo>
                    <a:pt x="0" y="641726"/>
                    <a:pt x="181951" y="826814"/>
                    <a:pt x="406400" y="826814"/>
                  </a:cubicBezTo>
                  <a:cubicBezTo>
                    <a:pt x="630849" y="826814"/>
                    <a:pt x="812800" y="641726"/>
                    <a:pt x="812800" y="413407"/>
                  </a:cubicBezTo>
                  <a:cubicBezTo>
                    <a:pt x="812800" y="185089"/>
                    <a:pt x="630849" y="0"/>
                    <a:pt x="406400" y="0"/>
                  </a:cubicBezTo>
                  <a:close/>
                </a:path>
              </a:pathLst>
            </a:custGeom>
            <a:solidFill>
              <a:srgbClr val="EAE4D2"/>
            </a:solidFill>
          </p:spPr>
          <p:txBody>
            <a:bodyPr/>
            <a:lstStyle/>
            <a:p>
              <a:endParaRPr lang="en-GB"/>
            </a:p>
          </p:txBody>
        </p:sp>
        <p:sp>
          <p:nvSpPr>
            <p:cNvPr id="21" name="TextBox 21"/>
            <p:cNvSpPr txBox="1"/>
            <p:nvPr/>
          </p:nvSpPr>
          <p:spPr>
            <a:xfrm>
              <a:off x="76200" y="10839"/>
              <a:ext cx="660400" cy="738462"/>
            </a:xfrm>
            <a:prstGeom prst="rect">
              <a:avLst/>
            </a:prstGeom>
          </p:spPr>
          <p:txBody>
            <a:bodyPr lIns="44470" tIns="44470" rIns="44470" bIns="44470" rtlCol="0" anchor="ctr"/>
            <a:lstStyle/>
            <a:p>
              <a:pPr algn="ctr">
                <a:lnSpc>
                  <a:spcPts val="4759"/>
                </a:lnSpc>
              </a:pPr>
              <a:r>
                <a:rPr lang="en-US" sz="3399" b="1">
                  <a:solidFill>
                    <a:srgbClr val="151679"/>
                  </a:solidFill>
                  <a:latin typeface="Inter Bold"/>
                  <a:ea typeface="Inter Bold"/>
                  <a:cs typeface="Inter Bold"/>
                  <a:sym typeface="Inter Bold"/>
                </a:rPr>
                <a:t>02</a:t>
              </a:r>
            </a:p>
          </p:txBody>
        </p:sp>
      </p:grpSp>
      <p:grpSp>
        <p:nvGrpSpPr>
          <p:cNvPr id="22" name="Group 22"/>
          <p:cNvGrpSpPr/>
          <p:nvPr/>
        </p:nvGrpSpPr>
        <p:grpSpPr>
          <a:xfrm>
            <a:off x="6185626" y="7122635"/>
            <a:ext cx="969409" cy="986123"/>
            <a:chOff x="0" y="0"/>
            <a:chExt cx="812800" cy="826814"/>
          </a:xfrm>
        </p:grpSpPr>
        <p:sp>
          <p:nvSpPr>
            <p:cNvPr id="23" name="Freeform 23"/>
            <p:cNvSpPr/>
            <p:nvPr/>
          </p:nvSpPr>
          <p:spPr>
            <a:xfrm>
              <a:off x="0" y="0"/>
              <a:ext cx="812800" cy="826814"/>
            </a:xfrm>
            <a:custGeom>
              <a:avLst/>
              <a:gdLst/>
              <a:ahLst/>
              <a:cxnLst/>
              <a:rect l="l" t="t" r="r" b="b"/>
              <a:pathLst>
                <a:path w="812800" h="826814">
                  <a:moveTo>
                    <a:pt x="406400" y="0"/>
                  </a:moveTo>
                  <a:cubicBezTo>
                    <a:pt x="181951" y="0"/>
                    <a:pt x="0" y="185089"/>
                    <a:pt x="0" y="413407"/>
                  </a:cubicBezTo>
                  <a:cubicBezTo>
                    <a:pt x="0" y="641726"/>
                    <a:pt x="181951" y="826814"/>
                    <a:pt x="406400" y="826814"/>
                  </a:cubicBezTo>
                  <a:cubicBezTo>
                    <a:pt x="630849" y="826814"/>
                    <a:pt x="812800" y="641726"/>
                    <a:pt x="812800" y="413407"/>
                  </a:cubicBezTo>
                  <a:cubicBezTo>
                    <a:pt x="812800" y="185089"/>
                    <a:pt x="630849" y="0"/>
                    <a:pt x="406400" y="0"/>
                  </a:cubicBezTo>
                  <a:close/>
                </a:path>
              </a:pathLst>
            </a:custGeom>
            <a:solidFill>
              <a:srgbClr val="EAE4D2"/>
            </a:solidFill>
          </p:spPr>
          <p:txBody>
            <a:bodyPr/>
            <a:lstStyle/>
            <a:p>
              <a:endParaRPr lang="en-GB"/>
            </a:p>
          </p:txBody>
        </p:sp>
        <p:sp>
          <p:nvSpPr>
            <p:cNvPr id="24" name="TextBox 24"/>
            <p:cNvSpPr txBox="1"/>
            <p:nvPr/>
          </p:nvSpPr>
          <p:spPr>
            <a:xfrm>
              <a:off x="76200" y="10839"/>
              <a:ext cx="660400" cy="738462"/>
            </a:xfrm>
            <a:prstGeom prst="rect">
              <a:avLst/>
            </a:prstGeom>
          </p:spPr>
          <p:txBody>
            <a:bodyPr lIns="44470" tIns="44470" rIns="44470" bIns="44470" rtlCol="0" anchor="ctr"/>
            <a:lstStyle/>
            <a:p>
              <a:pPr algn="ctr">
                <a:lnSpc>
                  <a:spcPts val="4759"/>
                </a:lnSpc>
              </a:pPr>
              <a:r>
                <a:rPr lang="en-US" sz="3399" b="1">
                  <a:solidFill>
                    <a:srgbClr val="151679"/>
                  </a:solidFill>
                  <a:latin typeface="Inter Bold"/>
                  <a:ea typeface="Inter Bold"/>
                  <a:cs typeface="Inter Bold"/>
                  <a:sym typeface="Inter Bold"/>
                </a:rPr>
                <a:t>05</a:t>
              </a:r>
            </a:p>
          </p:txBody>
        </p:sp>
      </p:grpSp>
      <p:grpSp>
        <p:nvGrpSpPr>
          <p:cNvPr id="25" name="Group 25"/>
          <p:cNvGrpSpPr/>
          <p:nvPr/>
        </p:nvGrpSpPr>
        <p:grpSpPr>
          <a:xfrm>
            <a:off x="863539" y="8548322"/>
            <a:ext cx="969409" cy="986123"/>
            <a:chOff x="0" y="0"/>
            <a:chExt cx="812800" cy="826814"/>
          </a:xfrm>
        </p:grpSpPr>
        <p:sp>
          <p:nvSpPr>
            <p:cNvPr id="26" name="Freeform 26"/>
            <p:cNvSpPr/>
            <p:nvPr/>
          </p:nvSpPr>
          <p:spPr>
            <a:xfrm>
              <a:off x="0" y="0"/>
              <a:ext cx="812800" cy="826814"/>
            </a:xfrm>
            <a:custGeom>
              <a:avLst/>
              <a:gdLst/>
              <a:ahLst/>
              <a:cxnLst/>
              <a:rect l="l" t="t" r="r" b="b"/>
              <a:pathLst>
                <a:path w="812800" h="826814">
                  <a:moveTo>
                    <a:pt x="406400" y="0"/>
                  </a:moveTo>
                  <a:cubicBezTo>
                    <a:pt x="181951" y="0"/>
                    <a:pt x="0" y="185089"/>
                    <a:pt x="0" y="413407"/>
                  </a:cubicBezTo>
                  <a:cubicBezTo>
                    <a:pt x="0" y="641726"/>
                    <a:pt x="181951" y="826814"/>
                    <a:pt x="406400" y="826814"/>
                  </a:cubicBezTo>
                  <a:cubicBezTo>
                    <a:pt x="630849" y="826814"/>
                    <a:pt x="812800" y="641726"/>
                    <a:pt x="812800" y="413407"/>
                  </a:cubicBezTo>
                  <a:cubicBezTo>
                    <a:pt x="812800" y="185089"/>
                    <a:pt x="630849" y="0"/>
                    <a:pt x="406400" y="0"/>
                  </a:cubicBezTo>
                  <a:close/>
                </a:path>
              </a:pathLst>
            </a:custGeom>
            <a:solidFill>
              <a:srgbClr val="EAE4D2"/>
            </a:solidFill>
          </p:spPr>
          <p:txBody>
            <a:bodyPr/>
            <a:lstStyle/>
            <a:p>
              <a:endParaRPr lang="en-GB"/>
            </a:p>
          </p:txBody>
        </p:sp>
        <p:sp>
          <p:nvSpPr>
            <p:cNvPr id="27" name="TextBox 27"/>
            <p:cNvSpPr txBox="1"/>
            <p:nvPr/>
          </p:nvSpPr>
          <p:spPr>
            <a:xfrm>
              <a:off x="76200" y="10839"/>
              <a:ext cx="660400" cy="738462"/>
            </a:xfrm>
            <a:prstGeom prst="rect">
              <a:avLst/>
            </a:prstGeom>
          </p:spPr>
          <p:txBody>
            <a:bodyPr lIns="44470" tIns="44470" rIns="44470" bIns="44470" rtlCol="0" anchor="ctr"/>
            <a:lstStyle/>
            <a:p>
              <a:pPr algn="ctr">
                <a:lnSpc>
                  <a:spcPts val="4759"/>
                </a:lnSpc>
              </a:pPr>
              <a:r>
                <a:rPr lang="en-US" sz="3399" b="1">
                  <a:solidFill>
                    <a:srgbClr val="151679"/>
                  </a:solidFill>
                  <a:latin typeface="Inter Bold"/>
                  <a:ea typeface="Inter Bold"/>
                  <a:cs typeface="Inter Bold"/>
                  <a:sym typeface="Inter Bold"/>
                </a:rPr>
                <a:t>03</a:t>
              </a:r>
            </a:p>
          </p:txBody>
        </p:sp>
      </p:grpSp>
      <p:grpSp>
        <p:nvGrpSpPr>
          <p:cNvPr id="28" name="Group 28"/>
          <p:cNvGrpSpPr/>
          <p:nvPr/>
        </p:nvGrpSpPr>
        <p:grpSpPr>
          <a:xfrm>
            <a:off x="6185626" y="8548322"/>
            <a:ext cx="969409" cy="986123"/>
            <a:chOff x="0" y="0"/>
            <a:chExt cx="812800" cy="826814"/>
          </a:xfrm>
        </p:grpSpPr>
        <p:sp>
          <p:nvSpPr>
            <p:cNvPr id="29" name="Freeform 29"/>
            <p:cNvSpPr/>
            <p:nvPr/>
          </p:nvSpPr>
          <p:spPr>
            <a:xfrm>
              <a:off x="0" y="0"/>
              <a:ext cx="812800" cy="826814"/>
            </a:xfrm>
            <a:custGeom>
              <a:avLst/>
              <a:gdLst/>
              <a:ahLst/>
              <a:cxnLst/>
              <a:rect l="l" t="t" r="r" b="b"/>
              <a:pathLst>
                <a:path w="812800" h="826814">
                  <a:moveTo>
                    <a:pt x="406400" y="0"/>
                  </a:moveTo>
                  <a:cubicBezTo>
                    <a:pt x="181951" y="0"/>
                    <a:pt x="0" y="185089"/>
                    <a:pt x="0" y="413407"/>
                  </a:cubicBezTo>
                  <a:cubicBezTo>
                    <a:pt x="0" y="641726"/>
                    <a:pt x="181951" y="826814"/>
                    <a:pt x="406400" y="826814"/>
                  </a:cubicBezTo>
                  <a:cubicBezTo>
                    <a:pt x="630849" y="826814"/>
                    <a:pt x="812800" y="641726"/>
                    <a:pt x="812800" y="413407"/>
                  </a:cubicBezTo>
                  <a:cubicBezTo>
                    <a:pt x="812800" y="185089"/>
                    <a:pt x="630849" y="0"/>
                    <a:pt x="406400" y="0"/>
                  </a:cubicBezTo>
                  <a:close/>
                </a:path>
              </a:pathLst>
            </a:custGeom>
            <a:solidFill>
              <a:srgbClr val="EAE4D2"/>
            </a:solidFill>
          </p:spPr>
          <p:txBody>
            <a:bodyPr/>
            <a:lstStyle/>
            <a:p>
              <a:endParaRPr lang="en-GB"/>
            </a:p>
          </p:txBody>
        </p:sp>
        <p:sp>
          <p:nvSpPr>
            <p:cNvPr id="30" name="TextBox 30"/>
            <p:cNvSpPr txBox="1"/>
            <p:nvPr/>
          </p:nvSpPr>
          <p:spPr>
            <a:xfrm>
              <a:off x="76200" y="10839"/>
              <a:ext cx="660400" cy="738462"/>
            </a:xfrm>
            <a:prstGeom prst="rect">
              <a:avLst/>
            </a:prstGeom>
          </p:spPr>
          <p:txBody>
            <a:bodyPr lIns="44470" tIns="44470" rIns="44470" bIns="44470" rtlCol="0" anchor="ctr"/>
            <a:lstStyle/>
            <a:p>
              <a:pPr algn="ctr">
                <a:lnSpc>
                  <a:spcPts val="4759"/>
                </a:lnSpc>
              </a:pPr>
              <a:r>
                <a:rPr lang="en-US" sz="3399" b="1">
                  <a:solidFill>
                    <a:srgbClr val="151679"/>
                  </a:solidFill>
                  <a:latin typeface="Inter Bold"/>
                  <a:ea typeface="Inter Bold"/>
                  <a:cs typeface="Inter Bold"/>
                  <a:sym typeface="Inter Bold"/>
                </a:rPr>
                <a:t>06</a:t>
              </a:r>
            </a:p>
          </p:txBody>
        </p:sp>
      </p:grpSp>
      <p:sp>
        <p:nvSpPr>
          <p:cNvPr id="31" name="AutoShape 31"/>
          <p:cNvSpPr/>
          <p:nvPr/>
        </p:nvSpPr>
        <p:spPr>
          <a:xfrm>
            <a:off x="844489" y="2984652"/>
            <a:ext cx="6008511" cy="0"/>
          </a:xfrm>
          <a:prstGeom prst="line">
            <a:avLst/>
          </a:prstGeom>
          <a:ln w="76200" cap="flat">
            <a:solidFill>
              <a:srgbClr val="EAE4D2"/>
            </a:solidFill>
            <a:prstDash val="solid"/>
            <a:headEnd type="none" w="sm" len="sm"/>
            <a:tailEnd type="none" w="sm" len="sm"/>
          </a:ln>
        </p:spPr>
        <p:txBody>
          <a:bodyPr/>
          <a:lstStyle/>
          <a:p>
            <a:endParaRPr lang="en-GB"/>
          </a:p>
        </p:txBody>
      </p:sp>
      <p:sp>
        <p:nvSpPr>
          <p:cNvPr id="32" name="TextBox 32"/>
          <p:cNvSpPr txBox="1"/>
          <p:nvPr/>
        </p:nvSpPr>
        <p:spPr>
          <a:xfrm>
            <a:off x="844489" y="826748"/>
            <a:ext cx="7158103"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AGENDA</a:t>
            </a:r>
          </a:p>
        </p:txBody>
      </p:sp>
      <p:sp>
        <p:nvSpPr>
          <p:cNvPr id="33" name="TextBox 33"/>
          <p:cNvSpPr txBox="1"/>
          <p:nvPr/>
        </p:nvSpPr>
        <p:spPr>
          <a:xfrm>
            <a:off x="2091095" y="5956227"/>
            <a:ext cx="3614553" cy="412750"/>
          </a:xfrm>
          <a:prstGeom prst="rect">
            <a:avLst/>
          </a:prstGeom>
        </p:spPr>
        <p:txBody>
          <a:bodyPr lIns="0" tIns="0" rIns="0" bIns="0" rtlCol="0" anchor="t">
            <a:spAutoFit/>
          </a:bodyPr>
          <a:lstStyle/>
          <a:p>
            <a:pPr algn="l">
              <a:lnSpc>
                <a:spcPts val="3499"/>
              </a:lnSpc>
            </a:pPr>
            <a:r>
              <a:rPr lang="en-US" sz="2450" b="1">
                <a:solidFill>
                  <a:srgbClr val="000000"/>
                </a:solidFill>
                <a:latin typeface="Inter Medium"/>
                <a:ea typeface="Inter Medium"/>
                <a:cs typeface="Inter Medium"/>
                <a:sym typeface="Inter Medium"/>
              </a:rPr>
              <a:t>Our Team</a:t>
            </a:r>
            <a:endParaRPr lang="en-US" sz="2499" b="1">
              <a:solidFill>
                <a:srgbClr val="000000"/>
              </a:solidFill>
              <a:latin typeface="Inter Medium"/>
              <a:ea typeface="Inter Medium"/>
              <a:cs typeface="Inter Medium"/>
              <a:sym typeface="Inter Medium"/>
            </a:endParaRPr>
          </a:p>
        </p:txBody>
      </p:sp>
      <p:sp>
        <p:nvSpPr>
          <p:cNvPr id="34" name="TextBox 34"/>
          <p:cNvSpPr txBox="1"/>
          <p:nvPr/>
        </p:nvSpPr>
        <p:spPr>
          <a:xfrm>
            <a:off x="7413181" y="5956227"/>
            <a:ext cx="3614553" cy="412750"/>
          </a:xfrm>
          <a:prstGeom prst="rect">
            <a:avLst/>
          </a:prstGeom>
        </p:spPr>
        <p:txBody>
          <a:bodyPr lIns="0" tIns="0" rIns="0" bIns="0" rtlCol="0" anchor="t">
            <a:spAutoFit/>
          </a:bodyPr>
          <a:lstStyle/>
          <a:p>
            <a:pPr algn="l">
              <a:lnSpc>
                <a:spcPts val="3499"/>
              </a:lnSpc>
            </a:pPr>
            <a:r>
              <a:rPr lang="en-US" sz="2499" b="1">
                <a:solidFill>
                  <a:srgbClr val="000000"/>
                </a:solidFill>
                <a:latin typeface="Inter Medium"/>
                <a:ea typeface="Inter Medium"/>
                <a:cs typeface="Inter Medium"/>
                <a:sym typeface="Inter Medium"/>
              </a:rPr>
              <a:t>Eligibility</a:t>
            </a:r>
          </a:p>
        </p:txBody>
      </p:sp>
      <p:sp>
        <p:nvSpPr>
          <p:cNvPr id="35" name="TextBox 35"/>
          <p:cNvSpPr txBox="1"/>
          <p:nvPr/>
        </p:nvSpPr>
        <p:spPr>
          <a:xfrm>
            <a:off x="2091095" y="7381914"/>
            <a:ext cx="3614553" cy="412750"/>
          </a:xfrm>
          <a:prstGeom prst="rect">
            <a:avLst/>
          </a:prstGeom>
        </p:spPr>
        <p:txBody>
          <a:bodyPr lIns="0" tIns="0" rIns="0" bIns="0" rtlCol="0" anchor="t">
            <a:spAutoFit/>
          </a:bodyPr>
          <a:lstStyle/>
          <a:p>
            <a:pPr algn="l">
              <a:lnSpc>
                <a:spcPts val="3499"/>
              </a:lnSpc>
            </a:pPr>
            <a:r>
              <a:rPr lang="en-US" sz="2499" b="1">
                <a:solidFill>
                  <a:srgbClr val="000000"/>
                </a:solidFill>
                <a:latin typeface="Inter Medium"/>
                <a:ea typeface="Inter Medium"/>
                <a:cs typeface="Inter Medium"/>
                <a:sym typeface="Inter Medium"/>
              </a:rPr>
              <a:t>Study Background </a:t>
            </a:r>
          </a:p>
        </p:txBody>
      </p:sp>
      <p:sp>
        <p:nvSpPr>
          <p:cNvPr id="36" name="TextBox 36"/>
          <p:cNvSpPr txBox="1"/>
          <p:nvPr/>
        </p:nvSpPr>
        <p:spPr>
          <a:xfrm>
            <a:off x="7413181" y="7381914"/>
            <a:ext cx="3614553" cy="412750"/>
          </a:xfrm>
          <a:prstGeom prst="rect">
            <a:avLst/>
          </a:prstGeom>
        </p:spPr>
        <p:txBody>
          <a:bodyPr lIns="0" tIns="0" rIns="0" bIns="0" rtlCol="0" anchor="t">
            <a:spAutoFit/>
          </a:bodyPr>
          <a:lstStyle/>
          <a:p>
            <a:pPr algn="l">
              <a:lnSpc>
                <a:spcPts val="3499"/>
              </a:lnSpc>
            </a:pPr>
            <a:r>
              <a:rPr lang="en-US" sz="2499" b="1">
                <a:solidFill>
                  <a:srgbClr val="000000"/>
                </a:solidFill>
                <a:latin typeface="Inter Medium"/>
                <a:ea typeface="Inter Medium"/>
                <a:cs typeface="Inter Medium"/>
                <a:sym typeface="Inter Medium"/>
              </a:rPr>
              <a:t>Subphenotypes </a:t>
            </a:r>
          </a:p>
        </p:txBody>
      </p:sp>
      <p:sp>
        <p:nvSpPr>
          <p:cNvPr id="37" name="TextBox 37"/>
          <p:cNvSpPr txBox="1"/>
          <p:nvPr/>
        </p:nvSpPr>
        <p:spPr>
          <a:xfrm>
            <a:off x="2091095" y="8807601"/>
            <a:ext cx="3614553" cy="412750"/>
          </a:xfrm>
          <a:prstGeom prst="rect">
            <a:avLst/>
          </a:prstGeom>
        </p:spPr>
        <p:txBody>
          <a:bodyPr lIns="0" tIns="0" rIns="0" bIns="0" rtlCol="0" anchor="t">
            <a:spAutoFit/>
          </a:bodyPr>
          <a:lstStyle/>
          <a:p>
            <a:pPr algn="l">
              <a:lnSpc>
                <a:spcPts val="3499"/>
              </a:lnSpc>
            </a:pPr>
            <a:r>
              <a:rPr lang="en-US" sz="2499" b="1">
                <a:solidFill>
                  <a:srgbClr val="000000"/>
                </a:solidFill>
                <a:latin typeface="Inter Medium"/>
                <a:ea typeface="Inter Medium"/>
                <a:cs typeface="Inter Medium"/>
                <a:sym typeface="Inter Medium"/>
              </a:rPr>
              <a:t>Trial Design</a:t>
            </a:r>
          </a:p>
        </p:txBody>
      </p:sp>
      <p:sp>
        <p:nvSpPr>
          <p:cNvPr id="38" name="TextBox 38"/>
          <p:cNvSpPr txBox="1"/>
          <p:nvPr/>
        </p:nvSpPr>
        <p:spPr>
          <a:xfrm>
            <a:off x="7413181" y="8807601"/>
            <a:ext cx="3614553" cy="412750"/>
          </a:xfrm>
          <a:prstGeom prst="rect">
            <a:avLst/>
          </a:prstGeom>
        </p:spPr>
        <p:txBody>
          <a:bodyPr lIns="0" tIns="0" rIns="0" bIns="0" rtlCol="0" anchor="t">
            <a:spAutoFit/>
          </a:bodyPr>
          <a:lstStyle/>
          <a:p>
            <a:pPr algn="l">
              <a:lnSpc>
                <a:spcPts val="3499"/>
              </a:lnSpc>
            </a:pPr>
            <a:r>
              <a:rPr lang="en-US" sz="2499" b="1">
                <a:solidFill>
                  <a:srgbClr val="000000"/>
                </a:solidFill>
                <a:latin typeface="Inter Medium"/>
                <a:ea typeface="Inter Medium"/>
                <a:cs typeface="Inter Medium"/>
                <a:sym typeface="Inter Medium"/>
              </a:rPr>
              <a:t>Interventions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2759" y="6802807"/>
            <a:ext cx="5402508" cy="540250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5" name="AutoShape 5"/>
          <p:cNvSpPr/>
          <p:nvPr/>
        </p:nvSpPr>
        <p:spPr>
          <a:xfrm>
            <a:off x="1028700" y="8106071"/>
            <a:ext cx="16138684" cy="0"/>
          </a:xfrm>
          <a:prstGeom prst="line">
            <a:avLst/>
          </a:prstGeom>
          <a:ln w="38100" cap="flat">
            <a:solidFill>
              <a:srgbClr val="FFA32A"/>
            </a:solidFill>
            <a:prstDash val="solid"/>
            <a:headEnd type="none" w="sm" len="sm"/>
            <a:tailEnd type="none" w="sm" len="sm"/>
          </a:ln>
        </p:spPr>
        <p:txBody>
          <a:bodyPr/>
          <a:lstStyle/>
          <a:p>
            <a:endParaRPr lang="en-GB"/>
          </a:p>
        </p:txBody>
      </p:sp>
      <p:grpSp>
        <p:nvGrpSpPr>
          <p:cNvPr id="6" name="Group 6"/>
          <p:cNvGrpSpPr/>
          <p:nvPr/>
        </p:nvGrpSpPr>
        <p:grpSpPr>
          <a:xfrm>
            <a:off x="10785978" y="1231643"/>
            <a:ext cx="4758515" cy="475851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32A"/>
            </a:solidFill>
          </p:spPr>
          <p:txBody>
            <a:bodyPr/>
            <a:lstStyle/>
            <a:p>
              <a:endParaRPr lang="en-GB"/>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9" name="Group 9"/>
          <p:cNvGrpSpPr/>
          <p:nvPr/>
        </p:nvGrpSpPr>
        <p:grpSpPr>
          <a:xfrm>
            <a:off x="1074658" y="5553371"/>
            <a:ext cx="447675" cy="44767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32A"/>
            </a:solidFill>
          </p:spPr>
          <p:txBody>
            <a:bodyPr/>
            <a:lstStyle/>
            <a:p>
              <a:endParaRPr lang="en-GB"/>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12" name="Group 12"/>
          <p:cNvGrpSpPr/>
          <p:nvPr/>
        </p:nvGrpSpPr>
        <p:grpSpPr>
          <a:xfrm>
            <a:off x="15972039" y="656036"/>
            <a:ext cx="1241303" cy="575606"/>
            <a:chOff x="0" y="0"/>
            <a:chExt cx="326928" cy="151600"/>
          </a:xfrm>
        </p:grpSpPr>
        <p:sp>
          <p:nvSpPr>
            <p:cNvPr id="13" name="Freeform 13"/>
            <p:cNvSpPr/>
            <p:nvPr/>
          </p:nvSpPr>
          <p:spPr>
            <a:xfrm>
              <a:off x="0" y="0"/>
              <a:ext cx="326928" cy="151600"/>
            </a:xfrm>
            <a:custGeom>
              <a:avLst/>
              <a:gdLst/>
              <a:ahLst/>
              <a:cxnLst/>
              <a:rect l="l" t="t" r="r" b="b"/>
              <a:pathLst>
                <a:path w="326928" h="151600">
                  <a:moveTo>
                    <a:pt x="75800" y="0"/>
                  </a:moveTo>
                  <a:lnTo>
                    <a:pt x="251128" y="0"/>
                  </a:lnTo>
                  <a:cubicBezTo>
                    <a:pt x="292991" y="0"/>
                    <a:pt x="326928" y="33937"/>
                    <a:pt x="326928" y="75800"/>
                  </a:cubicBezTo>
                  <a:lnTo>
                    <a:pt x="326928" y="75800"/>
                  </a:lnTo>
                  <a:cubicBezTo>
                    <a:pt x="326928" y="117663"/>
                    <a:pt x="292991" y="151600"/>
                    <a:pt x="251128" y="151600"/>
                  </a:cubicBezTo>
                  <a:lnTo>
                    <a:pt x="75800" y="151600"/>
                  </a:lnTo>
                  <a:cubicBezTo>
                    <a:pt x="33937" y="151600"/>
                    <a:pt x="0" y="117663"/>
                    <a:pt x="0" y="75800"/>
                  </a:cubicBezTo>
                  <a:lnTo>
                    <a:pt x="0" y="75800"/>
                  </a:lnTo>
                  <a:cubicBezTo>
                    <a:pt x="0" y="33937"/>
                    <a:pt x="33937" y="0"/>
                    <a:pt x="75800" y="0"/>
                  </a:cubicBezTo>
                  <a:close/>
                </a:path>
              </a:pathLst>
            </a:custGeom>
            <a:solidFill>
              <a:srgbClr val="FFA32A"/>
            </a:solidFill>
          </p:spPr>
          <p:txBody>
            <a:bodyPr/>
            <a:lstStyle/>
            <a:p>
              <a:endParaRPr lang="en-GB"/>
            </a:p>
          </p:txBody>
        </p:sp>
        <p:sp>
          <p:nvSpPr>
            <p:cNvPr id="14" name="TextBox 14"/>
            <p:cNvSpPr txBox="1"/>
            <p:nvPr/>
          </p:nvSpPr>
          <p:spPr>
            <a:xfrm>
              <a:off x="0" y="-47625"/>
              <a:ext cx="326928" cy="199225"/>
            </a:xfrm>
            <a:prstGeom prst="rect">
              <a:avLst/>
            </a:prstGeom>
          </p:spPr>
          <p:txBody>
            <a:bodyPr lIns="50800" tIns="50800" rIns="50800" bIns="50800" rtlCol="0" anchor="ctr"/>
            <a:lstStyle/>
            <a:p>
              <a:pPr algn="ctr">
                <a:lnSpc>
                  <a:spcPts val="2479"/>
                </a:lnSpc>
              </a:pPr>
              <a:endParaRPr/>
            </a:p>
          </p:txBody>
        </p:sp>
      </p:grpSp>
      <p:sp>
        <p:nvSpPr>
          <p:cNvPr id="15" name="Freeform 15"/>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TextBox 16"/>
          <p:cNvSpPr txBox="1"/>
          <p:nvPr/>
        </p:nvSpPr>
        <p:spPr>
          <a:xfrm>
            <a:off x="981075" y="2884046"/>
            <a:ext cx="14166687" cy="2669325"/>
          </a:xfrm>
          <a:prstGeom prst="rect">
            <a:avLst/>
          </a:prstGeom>
        </p:spPr>
        <p:txBody>
          <a:bodyPr lIns="0" tIns="0" rIns="0" bIns="0" rtlCol="0" anchor="t">
            <a:spAutoFit/>
          </a:bodyPr>
          <a:lstStyle/>
          <a:p>
            <a:pPr algn="l">
              <a:lnSpc>
                <a:spcPts val="21873"/>
              </a:lnSpc>
            </a:pPr>
            <a:r>
              <a:rPr lang="en-US" sz="15624" b="1">
                <a:solidFill>
                  <a:srgbClr val="151679"/>
                </a:solidFill>
                <a:latin typeface="Inter Bold"/>
                <a:ea typeface="Inter Bold"/>
                <a:cs typeface="Inter Bold"/>
                <a:sym typeface="Inter Bold"/>
              </a:rPr>
              <a:t>THANK YOU</a:t>
            </a:r>
          </a:p>
        </p:txBody>
      </p:sp>
      <p:sp>
        <p:nvSpPr>
          <p:cNvPr id="17" name="TextBox 17"/>
          <p:cNvSpPr txBox="1"/>
          <p:nvPr/>
        </p:nvSpPr>
        <p:spPr>
          <a:xfrm>
            <a:off x="981075" y="8984791"/>
            <a:ext cx="2327718" cy="989331"/>
          </a:xfrm>
          <a:prstGeom prst="rect">
            <a:avLst/>
          </a:prstGeom>
        </p:spPr>
        <p:txBody>
          <a:bodyPr lIns="0" tIns="0" rIns="0" bIns="0" rtlCol="0" anchor="t">
            <a:spAutoFit/>
          </a:bodyPr>
          <a:lstStyle/>
          <a:p>
            <a:pPr algn="just">
              <a:lnSpc>
                <a:spcPts val="4029"/>
              </a:lnSpc>
            </a:pPr>
            <a:r>
              <a:rPr lang="en-US" sz="2599" b="1">
                <a:solidFill>
                  <a:srgbClr val="000000"/>
                </a:solidFill>
                <a:latin typeface="Open Sans Medium"/>
                <a:ea typeface="Open Sans Medium"/>
                <a:cs typeface="Open Sans Medium"/>
                <a:sym typeface="Open Sans Medium"/>
              </a:rPr>
              <a:t>07714 051680</a:t>
            </a:r>
          </a:p>
          <a:p>
            <a:pPr marL="0" lvl="0" indent="0" algn="just">
              <a:lnSpc>
                <a:spcPts val="4029"/>
              </a:lnSpc>
            </a:pPr>
            <a:r>
              <a:rPr lang="en-US" sz="2599" b="1">
                <a:solidFill>
                  <a:srgbClr val="000000"/>
                </a:solidFill>
                <a:latin typeface="Open Sans Medium"/>
                <a:ea typeface="Open Sans Medium"/>
                <a:cs typeface="Open Sans Medium"/>
                <a:sym typeface="Open Sans Medium"/>
              </a:rPr>
              <a:t>07526 568215</a:t>
            </a:r>
          </a:p>
        </p:txBody>
      </p:sp>
      <p:sp>
        <p:nvSpPr>
          <p:cNvPr id="18" name="TextBox 18"/>
          <p:cNvSpPr txBox="1"/>
          <p:nvPr/>
        </p:nvSpPr>
        <p:spPr>
          <a:xfrm>
            <a:off x="1028700" y="8458673"/>
            <a:ext cx="2012164" cy="436246"/>
          </a:xfrm>
          <a:prstGeom prst="rect">
            <a:avLst/>
          </a:prstGeom>
        </p:spPr>
        <p:txBody>
          <a:bodyPr lIns="0" tIns="0" rIns="0" bIns="0" rtlCol="0" anchor="t">
            <a:spAutoFit/>
          </a:bodyPr>
          <a:lstStyle/>
          <a:p>
            <a:pPr marL="0" lvl="0" indent="0" algn="just">
              <a:lnSpc>
                <a:spcPts val="3719"/>
              </a:lnSpc>
            </a:pPr>
            <a:r>
              <a:rPr lang="en-US" sz="2399" b="1">
                <a:solidFill>
                  <a:srgbClr val="000000"/>
                </a:solidFill>
                <a:latin typeface="Open Sans Bold"/>
                <a:ea typeface="Open Sans Bold"/>
                <a:cs typeface="Open Sans Bold"/>
                <a:sym typeface="Open Sans Bold"/>
              </a:rPr>
              <a:t>Telephone</a:t>
            </a:r>
          </a:p>
        </p:txBody>
      </p:sp>
      <p:sp>
        <p:nvSpPr>
          <p:cNvPr id="19" name="TextBox 19"/>
          <p:cNvSpPr txBox="1"/>
          <p:nvPr/>
        </p:nvSpPr>
        <p:spPr>
          <a:xfrm>
            <a:off x="3575225" y="8984791"/>
            <a:ext cx="4257007" cy="989331"/>
          </a:xfrm>
          <a:prstGeom prst="rect">
            <a:avLst/>
          </a:prstGeom>
        </p:spPr>
        <p:txBody>
          <a:bodyPr lIns="0" tIns="0" rIns="0" bIns="0" rtlCol="0" anchor="t">
            <a:spAutoFit/>
          </a:bodyPr>
          <a:lstStyle/>
          <a:p>
            <a:pPr algn="just">
              <a:lnSpc>
                <a:spcPts val="4029"/>
              </a:lnSpc>
            </a:pPr>
            <a:r>
              <a:rPr lang="en-US" sz="2599" b="1">
                <a:solidFill>
                  <a:srgbClr val="000000"/>
                </a:solidFill>
                <a:latin typeface="Open Sans Medium"/>
                <a:ea typeface="Open Sans Medium"/>
                <a:cs typeface="Open Sans Medium"/>
                <a:sym typeface="Open Sans Medium"/>
              </a:rPr>
              <a:t>pantheruk@imperial.ac.uk</a:t>
            </a:r>
          </a:p>
          <a:p>
            <a:pPr marL="0" lvl="0" indent="0" algn="just">
              <a:lnSpc>
                <a:spcPts val="4029"/>
              </a:lnSpc>
            </a:pPr>
            <a:endParaRPr lang="en-US" sz="2599" b="1">
              <a:solidFill>
                <a:srgbClr val="000000"/>
              </a:solidFill>
              <a:latin typeface="Open Sans Medium"/>
              <a:ea typeface="Open Sans Medium"/>
              <a:cs typeface="Open Sans Medium"/>
              <a:sym typeface="Open Sans Medium"/>
            </a:endParaRPr>
          </a:p>
        </p:txBody>
      </p:sp>
      <p:sp>
        <p:nvSpPr>
          <p:cNvPr id="20" name="TextBox 20"/>
          <p:cNvSpPr txBox="1"/>
          <p:nvPr/>
        </p:nvSpPr>
        <p:spPr>
          <a:xfrm>
            <a:off x="8098932" y="8984791"/>
            <a:ext cx="3878520" cy="484506"/>
          </a:xfrm>
          <a:prstGeom prst="rect">
            <a:avLst/>
          </a:prstGeom>
        </p:spPr>
        <p:txBody>
          <a:bodyPr lIns="0" tIns="0" rIns="0" bIns="0" rtlCol="0" anchor="t">
            <a:spAutoFit/>
          </a:bodyPr>
          <a:lstStyle/>
          <a:p>
            <a:pPr marL="0" lvl="0" indent="0" algn="just">
              <a:lnSpc>
                <a:spcPts val="4029"/>
              </a:lnSpc>
            </a:pPr>
            <a:r>
              <a:rPr lang="en-US" sz="2599" b="1">
                <a:solidFill>
                  <a:srgbClr val="000000"/>
                </a:solidFill>
                <a:latin typeface="Open Sans Medium"/>
                <a:ea typeface="Open Sans Medium"/>
                <a:cs typeface="Open Sans Medium"/>
                <a:sym typeface="Open Sans Medium"/>
              </a:rPr>
              <a:t>www.panthertrial.org.uk</a:t>
            </a:r>
          </a:p>
        </p:txBody>
      </p:sp>
      <p:sp>
        <p:nvSpPr>
          <p:cNvPr id="21" name="TextBox 21"/>
          <p:cNvSpPr txBox="1"/>
          <p:nvPr/>
        </p:nvSpPr>
        <p:spPr>
          <a:xfrm>
            <a:off x="3575225" y="8436765"/>
            <a:ext cx="2725663" cy="436246"/>
          </a:xfrm>
          <a:prstGeom prst="rect">
            <a:avLst/>
          </a:prstGeom>
        </p:spPr>
        <p:txBody>
          <a:bodyPr lIns="0" tIns="0" rIns="0" bIns="0" rtlCol="0" anchor="t">
            <a:spAutoFit/>
          </a:bodyPr>
          <a:lstStyle/>
          <a:p>
            <a:pPr marL="0" lvl="0" indent="0" algn="just">
              <a:lnSpc>
                <a:spcPts val="3719"/>
              </a:lnSpc>
            </a:pPr>
            <a:r>
              <a:rPr lang="en-US" sz="2399" b="1">
                <a:solidFill>
                  <a:srgbClr val="000000"/>
                </a:solidFill>
                <a:latin typeface="Open Sans Bold"/>
                <a:ea typeface="Open Sans Bold"/>
                <a:cs typeface="Open Sans Bold"/>
                <a:sym typeface="Open Sans Bold"/>
              </a:rPr>
              <a:t>Email</a:t>
            </a:r>
          </a:p>
        </p:txBody>
      </p:sp>
      <p:sp>
        <p:nvSpPr>
          <p:cNvPr id="22" name="TextBox 22"/>
          <p:cNvSpPr txBox="1"/>
          <p:nvPr/>
        </p:nvSpPr>
        <p:spPr>
          <a:xfrm>
            <a:off x="8064418" y="8436765"/>
            <a:ext cx="2868747" cy="436246"/>
          </a:xfrm>
          <a:prstGeom prst="rect">
            <a:avLst/>
          </a:prstGeom>
        </p:spPr>
        <p:txBody>
          <a:bodyPr lIns="0" tIns="0" rIns="0" bIns="0" rtlCol="0" anchor="t">
            <a:spAutoFit/>
          </a:bodyPr>
          <a:lstStyle/>
          <a:p>
            <a:pPr marL="0" lvl="0" indent="0" algn="just">
              <a:lnSpc>
                <a:spcPts val="3719"/>
              </a:lnSpc>
            </a:pPr>
            <a:r>
              <a:rPr lang="en-US" sz="2399" b="1">
                <a:solidFill>
                  <a:srgbClr val="000000"/>
                </a:solidFill>
                <a:latin typeface="Open Sans Bold"/>
                <a:ea typeface="Open Sans Bold"/>
                <a:cs typeface="Open Sans Bold"/>
                <a:sym typeface="Open Sans Bold"/>
              </a:rPr>
              <a:t>Website</a:t>
            </a:r>
          </a:p>
        </p:txBody>
      </p:sp>
      <p:sp>
        <p:nvSpPr>
          <p:cNvPr id="23" name="TextBox 23"/>
          <p:cNvSpPr txBox="1"/>
          <p:nvPr/>
        </p:nvSpPr>
        <p:spPr>
          <a:xfrm>
            <a:off x="15147762" y="9605822"/>
            <a:ext cx="2868747" cy="368301"/>
          </a:xfrm>
          <a:prstGeom prst="rect">
            <a:avLst/>
          </a:prstGeom>
        </p:spPr>
        <p:txBody>
          <a:bodyPr lIns="0" tIns="0" rIns="0" bIns="0" rtlCol="0" anchor="t">
            <a:spAutoFit/>
          </a:bodyPr>
          <a:lstStyle/>
          <a:p>
            <a:pPr marL="0" lvl="0" indent="0" algn="r">
              <a:lnSpc>
                <a:spcPts val="3099"/>
              </a:lnSpc>
            </a:pPr>
            <a:r>
              <a:rPr lang="en-US" sz="1999" b="1">
                <a:solidFill>
                  <a:srgbClr val="000000"/>
                </a:solidFill>
                <a:latin typeface="Open Sans Bold"/>
                <a:ea typeface="Open Sans Bold"/>
                <a:cs typeface="Open Sans Bold"/>
                <a:sym typeface="Open Sans Bold"/>
              </a:rPr>
              <a:t>JULY 2025</a:t>
            </a:r>
          </a:p>
        </p:txBody>
      </p:sp>
      <p:sp>
        <p:nvSpPr>
          <p:cNvPr id="24" name="TextBox 24"/>
          <p:cNvSpPr txBox="1"/>
          <p:nvPr/>
        </p:nvSpPr>
        <p:spPr>
          <a:xfrm>
            <a:off x="1690843" y="5507968"/>
            <a:ext cx="8069342" cy="481330"/>
          </a:xfrm>
          <a:prstGeom prst="rect">
            <a:avLst/>
          </a:prstGeom>
        </p:spPr>
        <p:txBody>
          <a:bodyPr lIns="0" tIns="0" rIns="0" bIns="0" rtlCol="0" anchor="t">
            <a:spAutoFit/>
          </a:bodyPr>
          <a:lstStyle/>
          <a:p>
            <a:pPr marL="0" lvl="0" indent="0" algn="l">
              <a:lnSpc>
                <a:spcPts val="3919"/>
              </a:lnSpc>
            </a:pPr>
            <a:r>
              <a:rPr lang="en-US" sz="2799" b="1" spc="207">
                <a:solidFill>
                  <a:srgbClr val="000000"/>
                </a:solidFill>
                <a:latin typeface="Open Sans Semi-Bold"/>
                <a:ea typeface="Open Sans Semi-Bold"/>
                <a:cs typeface="Open Sans Semi-Bold"/>
                <a:sym typeface="Open Sans Semi-Bold"/>
              </a:rPr>
              <a:t>FOR JOINING, ANY QUESTIONS?</a:t>
            </a:r>
          </a:p>
        </p:txBody>
      </p:sp>
      <p:sp>
        <p:nvSpPr>
          <p:cNvPr id="25" name="TextBox 25"/>
          <p:cNvSpPr txBox="1"/>
          <p:nvPr/>
        </p:nvSpPr>
        <p:spPr>
          <a:xfrm>
            <a:off x="12695291" y="8429463"/>
            <a:ext cx="2868747" cy="436246"/>
          </a:xfrm>
          <a:prstGeom prst="rect">
            <a:avLst/>
          </a:prstGeom>
        </p:spPr>
        <p:txBody>
          <a:bodyPr lIns="0" tIns="0" rIns="0" bIns="0" rtlCol="0" anchor="t">
            <a:spAutoFit/>
          </a:bodyPr>
          <a:lstStyle/>
          <a:p>
            <a:pPr marL="0" lvl="0" indent="0" algn="just">
              <a:lnSpc>
                <a:spcPts val="3719"/>
              </a:lnSpc>
            </a:pPr>
            <a:r>
              <a:rPr lang="en-US" sz="2399" b="1">
                <a:solidFill>
                  <a:srgbClr val="000000"/>
                </a:solidFill>
                <a:latin typeface="Open Sans Bold"/>
                <a:ea typeface="Open Sans Bold"/>
                <a:cs typeface="Open Sans Bold"/>
                <a:sym typeface="Open Sans Bold"/>
              </a:rPr>
              <a:t>Twitter</a:t>
            </a:r>
          </a:p>
        </p:txBody>
      </p:sp>
      <p:sp>
        <p:nvSpPr>
          <p:cNvPr id="26" name="TextBox 26"/>
          <p:cNvSpPr txBox="1"/>
          <p:nvPr/>
        </p:nvSpPr>
        <p:spPr>
          <a:xfrm>
            <a:off x="12714171" y="8984791"/>
            <a:ext cx="3878520" cy="484506"/>
          </a:xfrm>
          <a:prstGeom prst="rect">
            <a:avLst/>
          </a:prstGeom>
        </p:spPr>
        <p:txBody>
          <a:bodyPr lIns="0" tIns="0" rIns="0" bIns="0" rtlCol="0" anchor="t">
            <a:spAutoFit/>
          </a:bodyPr>
          <a:lstStyle/>
          <a:p>
            <a:pPr marL="0" lvl="0" indent="0" algn="just">
              <a:lnSpc>
                <a:spcPts val="4029"/>
              </a:lnSpc>
            </a:pPr>
            <a:r>
              <a:rPr lang="en-US" sz="2599" b="1">
                <a:solidFill>
                  <a:srgbClr val="000000"/>
                </a:solidFill>
                <a:latin typeface="Open Sans Medium"/>
                <a:ea typeface="Open Sans Medium"/>
                <a:cs typeface="Open Sans Medium"/>
                <a:sym typeface="Open Sans Medium"/>
              </a:rPr>
              <a:t>@panther_trial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308483" cy="10287000"/>
            <a:chOff x="0" y="0"/>
            <a:chExt cx="1661493" cy="2709333"/>
          </a:xfrm>
        </p:grpSpPr>
        <p:sp>
          <p:nvSpPr>
            <p:cNvPr id="3" name="Freeform 3"/>
            <p:cNvSpPr/>
            <p:nvPr/>
          </p:nvSpPr>
          <p:spPr>
            <a:xfrm>
              <a:off x="0" y="0"/>
              <a:ext cx="1661494" cy="2709333"/>
            </a:xfrm>
            <a:custGeom>
              <a:avLst/>
              <a:gdLst/>
              <a:ahLst/>
              <a:cxnLst/>
              <a:rect l="l" t="t" r="r" b="b"/>
              <a:pathLst>
                <a:path w="1661494" h="2709333">
                  <a:moveTo>
                    <a:pt x="0" y="0"/>
                  </a:moveTo>
                  <a:lnTo>
                    <a:pt x="1661494" y="0"/>
                  </a:lnTo>
                  <a:lnTo>
                    <a:pt x="1661494" y="2709333"/>
                  </a:lnTo>
                  <a:lnTo>
                    <a:pt x="0" y="2709333"/>
                  </a:lnTo>
                  <a:close/>
                </a:path>
              </a:pathLst>
            </a:custGeom>
            <a:solidFill>
              <a:srgbClr val="FFA32A"/>
            </a:solidFill>
          </p:spPr>
          <p:txBody>
            <a:bodyPr/>
            <a:lstStyle/>
            <a:p>
              <a:endParaRPr lang="en-GB"/>
            </a:p>
          </p:txBody>
        </p:sp>
        <p:sp>
          <p:nvSpPr>
            <p:cNvPr id="4" name="TextBox 4"/>
            <p:cNvSpPr txBox="1"/>
            <p:nvPr/>
          </p:nvSpPr>
          <p:spPr>
            <a:xfrm>
              <a:off x="0" y="-47625"/>
              <a:ext cx="1661493" cy="2756958"/>
            </a:xfrm>
            <a:prstGeom prst="rect">
              <a:avLst/>
            </a:prstGeom>
          </p:spPr>
          <p:txBody>
            <a:bodyPr lIns="50800" tIns="50800" rIns="50800" bIns="50800" rtlCol="0" anchor="ctr"/>
            <a:lstStyle/>
            <a:p>
              <a:pPr algn="ctr">
                <a:lnSpc>
                  <a:spcPts val="2479"/>
                </a:lnSpc>
              </a:pPr>
              <a:endParaRPr/>
            </a:p>
          </p:txBody>
        </p:sp>
      </p:grpSp>
      <p:sp>
        <p:nvSpPr>
          <p:cNvPr id="5" name="AutoShape 5"/>
          <p:cNvSpPr/>
          <p:nvPr/>
        </p:nvSpPr>
        <p:spPr>
          <a:xfrm flipV="1">
            <a:off x="978313" y="2707090"/>
            <a:ext cx="4351856" cy="0"/>
          </a:xfrm>
          <a:prstGeom prst="line">
            <a:avLst/>
          </a:prstGeom>
          <a:ln w="76200" cap="flat">
            <a:solidFill>
              <a:srgbClr val="EAE4D2"/>
            </a:solidFill>
            <a:prstDash val="solid"/>
            <a:headEnd type="none" w="sm" len="sm"/>
            <a:tailEnd type="none" w="sm" len="sm"/>
          </a:ln>
        </p:spPr>
        <p:txBody>
          <a:bodyPr/>
          <a:lstStyle/>
          <a:p>
            <a:endParaRPr lang="en-GB"/>
          </a:p>
        </p:txBody>
      </p:sp>
      <p:grpSp>
        <p:nvGrpSpPr>
          <p:cNvPr id="6" name="Group 6"/>
          <p:cNvGrpSpPr/>
          <p:nvPr/>
        </p:nvGrpSpPr>
        <p:grpSpPr>
          <a:xfrm>
            <a:off x="14871011" y="6031106"/>
            <a:ext cx="5402508" cy="540250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9" name="Group 9"/>
          <p:cNvGrpSpPr/>
          <p:nvPr/>
        </p:nvGrpSpPr>
        <p:grpSpPr>
          <a:xfrm>
            <a:off x="1386290" y="8732361"/>
            <a:ext cx="4491811" cy="861356"/>
            <a:chOff x="0" y="0"/>
            <a:chExt cx="1183028" cy="226859"/>
          </a:xfrm>
        </p:grpSpPr>
        <p:sp>
          <p:nvSpPr>
            <p:cNvPr id="10" name="Freeform 10"/>
            <p:cNvSpPr/>
            <p:nvPr/>
          </p:nvSpPr>
          <p:spPr>
            <a:xfrm>
              <a:off x="0" y="0"/>
              <a:ext cx="1183028" cy="226859"/>
            </a:xfrm>
            <a:custGeom>
              <a:avLst/>
              <a:gdLst/>
              <a:ahLst/>
              <a:cxnLst/>
              <a:rect l="l" t="t" r="r" b="b"/>
              <a:pathLst>
                <a:path w="1183028" h="226859">
                  <a:moveTo>
                    <a:pt x="87902" y="0"/>
                  </a:moveTo>
                  <a:lnTo>
                    <a:pt x="1095127" y="0"/>
                  </a:lnTo>
                  <a:cubicBezTo>
                    <a:pt x="1143673" y="0"/>
                    <a:pt x="1183028" y="39355"/>
                    <a:pt x="1183028" y="87902"/>
                  </a:cubicBezTo>
                  <a:lnTo>
                    <a:pt x="1183028" y="138957"/>
                  </a:lnTo>
                  <a:cubicBezTo>
                    <a:pt x="1183028" y="187504"/>
                    <a:pt x="1143673" y="226859"/>
                    <a:pt x="1095127" y="226859"/>
                  </a:cubicBezTo>
                  <a:lnTo>
                    <a:pt x="87902" y="226859"/>
                  </a:lnTo>
                  <a:cubicBezTo>
                    <a:pt x="39355" y="226859"/>
                    <a:pt x="0" y="187504"/>
                    <a:pt x="0" y="138957"/>
                  </a:cubicBezTo>
                  <a:lnTo>
                    <a:pt x="0" y="87902"/>
                  </a:lnTo>
                  <a:cubicBezTo>
                    <a:pt x="0" y="39355"/>
                    <a:pt x="39355" y="0"/>
                    <a:pt x="87902" y="0"/>
                  </a:cubicBezTo>
                  <a:close/>
                </a:path>
              </a:pathLst>
            </a:custGeom>
            <a:solidFill>
              <a:srgbClr val="FFA32A"/>
            </a:solidFill>
          </p:spPr>
          <p:txBody>
            <a:bodyPr/>
            <a:lstStyle/>
            <a:p>
              <a:endParaRPr lang="en-GB"/>
            </a:p>
          </p:txBody>
        </p:sp>
        <p:sp>
          <p:nvSpPr>
            <p:cNvPr id="11" name="TextBox 11"/>
            <p:cNvSpPr txBox="1"/>
            <p:nvPr/>
          </p:nvSpPr>
          <p:spPr>
            <a:xfrm>
              <a:off x="0" y="-38100"/>
              <a:ext cx="1183028" cy="264959"/>
            </a:xfrm>
            <a:prstGeom prst="rect">
              <a:avLst/>
            </a:prstGeom>
          </p:spPr>
          <p:txBody>
            <a:bodyPr lIns="50800" tIns="50800" rIns="50800" bIns="50800" rtlCol="0" anchor="ctr"/>
            <a:lstStyle/>
            <a:p>
              <a:pPr algn="ctr">
                <a:lnSpc>
                  <a:spcPts val="2659"/>
                </a:lnSpc>
              </a:pPr>
              <a:r>
                <a:rPr lang="en-US" sz="1899" b="1">
                  <a:solidFill>
                    <a:srgbClr val="FFFFFF"/>
                  </a:solidFill>
                  <a:latin typeface="Inter Bold"/>
                  <a:ea typeface="Inter Bold"/>
                  <a:cs typeface="Inter Bold"/>
                  <a:sym typeface="Inter Bold"/>
                </a:rPr>
                <a:t>Thank you for attending</a:t>
              </a:r>
            </a:p>
          </p:txBody>
        </p:sp>
      </p:grpSp>
      <p:grpSp>
        <p:nvGrpSpPr>
          <p:cNvPr id="12" name="Group 12"/>
          <p:cNvGrpSpPr/>
          <p:nvPr/>
        </p:nvGrpSpPr>
        <p:grpSpPr>
          <a:xfrm>
            <a:off x="1028700" y="8881660"/>
            <a:ext cx="715180" cy="71518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EAE4D2"/>
              </a:solidFill>
              <a:prstDash val="solid"/>
              <a:miter/>
            </a:ln>
          </p:spPr>
          <p:txBody>
            <a:bodyPr/>
            <a:lstStyle/>
            <a:p>
              <a:endParaRPr lang="en-GB"/>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15" name="Freeform 15"/>
          <p:cNvSpPr/>
          <p:nvPr/>
        </p:nvSpPr>
        <p:spPr>
          <a:xfrm>
            <a:off x="6986042" y="5531005"/>
            <a:ext cx="2105125" cy="2105125"/>
          </a:xfrm>
          <a:custGeom>
            <a:avLst/>
            <a:gdLst/>
            <a:ahLst/>
            <a:cxnLst/>
            <a:rect l="l" t="t" r="r" b="b"/>
            <a:pathLst>
              <a:path w="2105125" h="2105125">
                <a:moveTo>
                  <a:pt x="0" y="0"/>
                </a:moveTo>
                <a:lnTo>
                  <a:pt x="2105125" y="0"/>
                </a:lnTo>
                <a:lnTo>
                  <a:pt x="2105125" y="2105125"/>
                </a:lnTo>
                <a:lnTo>
                  <a:pt x="0" y="2105125"/>
                </a:lnTo>
                <a:lnTo>
                  <a:pt x="0" y="0"/>
                </a:lnTo>
                <a:close/>
              </a:path>
            </a:pathLst>
          </a:custGeom>
          <a:blipFill>
            <a:blip r:embed="rId2"/>
            <a:stretch>
              <a:fillRect/>
            </a:stretch>
          </a:blipFill>
        </p:spPr>
        <p:txBody>
          <a:bodyPr/>
          <a:lstStyle/>
          <a:p>
            <a:endParaRPr lang="en-GB"/>
          </a:p>
        </p:txBody>
      </p:sp>
      <p:sp>
        <p:nvSpPr>
          <p:cNvPr id="16" name="Freeform 16"/>
          <p:cNvSpPr/>
          <p:nvPr/>
        </p:nvSpPr>
        <p:spPr>
          <a:xfrm>
            <a:off x="6986042" y="8064755"/>
            <a:ext cx="2105125" cy="2105125"/>
          </a:xfrm>
          <a:custGeom>
            <a:avLst/>
            <a:gdLst/>
            <a:ahLst/>
            <a:cxnLst/>
            <a:rect l="l" t="t" r="r" b="b"/>
            <a:pathLst>
              <a:path w="2105125" h="2105125">
                <a:moveTo>
                  <a:pt x="0" y="0"/>
                </a:moveTo>
                <a:lnTo>
                  <a:pt x="2105125" y="0"/>
                </a:lnTo>
                <a:lnTo>
                  <a:pt x="2105125" y="2105124"/>
                </a:lnTo>
                <a:lnTo>
                  <a:pt x="0" y="2105124"/>
                </a:lnTo>
                <a:lnTo>
                  <a:pt x="0" y="0"/>
                </a:lnTo>
                <a:close/>
              </a:path>
            </a:pathLst>
          </a:custGeom>
          <a:blipFill>
            <a:blip r:embed="rId3"/>
            <a:stretch>
              <a:fillRect/>
            </a:stretch>
          </a:blipFill>
        </p:spPr>
        <p:txBody>
          <a:bodyPr/>
          <a:lstStyle/>
          <a:p>
            <a:endParaRPr lang="en-GB"/>
          </a:p>
        </p:txBody>
      </p:sp>
      <p:sp>
        <p:nvSpPr>
          <p:cNvPr id="17" name="Freeform 17"/>
          <p:cNvSpPr/>
          <p:nvPr/>
        </p:nvSpPr>
        <p:spPr>
          <a:xfrm>
            <a:off x="7038875" y="2880134"/>
            <a:ext cx="2105125" cy="2105125"/>
          </a:xfrm>
          <a:custGeom>
            <a:avLst/>
            <a:gdLst/>
            <a:ahLst/>
            <a:cxnLst/>
            <a:rect l="l" t="t" r="r" b="b"/>
            <a:pathLst>
              <a:path w="2105125" h="2105125">
                <a:moveTo>
                  <a:pt x="0" y="0"/>
                </a:moveTo>
                <a:lnTo>
                  <a:pt x="2105125" y="0"/>
                </a:lnTo>
                <a:lnTo>
                  <a:pt x="2105125" y="2105125"/>
                </a:lnTo>
                <a:lnTo>
                  <a:pt x="0" y="2105125"/>
                </a:lnTo>
                <a:lnTo>
                  <a:pt x="0" y="0"/>
                </a:lnTo>
                <a:close/>
              </a:path>
            </a:pathLst>
          </a:custGeom>
          <a:blipFill>
            <a:blip r:embed="rId4"/>
            <a:stretch>
              <a:fillRect/>
            </a:stretch>
          </a:blipFill>
        </p:spPr>
        <p:txBody>
          <a:bodyPr/>
          <a:lstStyle/>
          <a:p>
            <a:endParaRPr lang="en-GB"/>
          </a:p>
        </p:txBody>
      </p:sp>
      <p:sp>
        <p:nvSpPr>
          <p:cNvPr id="18" name="Freeform 18"/>
          <p:cNvSpPr/>
          <p:nvPr/>
        </p:nvSpPr>
        <p:spPr>
          <a:xfrm>
            <a:off x="6986042" y="342591"/>
            <a:ext cx="2105125" cy="2105125"/>
          </a:xfrm>
          <a:custGeom>
            <a:avLst/>
            <a:gdLst/>
            <a:ahLst/>
            <a:cxnLst/>
            <a:rect l="l" t="t" r="r" b="b"/>
            <a:pathLst>
              <a:path w="2105125" h="2105125">
                <a:moveTo>
                  <a:pt x="0" y="0"/>
                </a:moveTo>
                <a:lnTo>
                  <a:pt x="2105125" y="0"/>
                </a:lnTo>
                <a:lnTo>
                  <a:pt x="2105125" y="2105124"/>
                </a:lnTo>
                <a:lnTo>
                  <a:pt x="0" y="2105124"/>
                </a:lnTo>
                <a:lnTo>
                  <a:pt x="0" y="0"/>
                </a:lnTo>
                <a:close/>
              </a:path>
            </a:pathLst>
          </a:custGeom>
          <a:blipFill>
            <a:blip r:embed="rId5"/>
            <a:stretch>
              <a:fillRect/>
            </a:stretch>
          </a:blipFill>
        </p:spPr>
        <p:txBody>
          <a:bodyPr/>
          <a:lstStyle/>
          <a:p>
            <a:endParaRPr lang="en-GB"/>
          </a:p>
        </p:txBody>
      </p:sp>
      <p:sp>
        <p:nvSpPr>
          <p:cNvPr id="19" name="TextBox 19"/>
          <p:cNvSpPr txBox="1"/>
          <p:nvPr/>
        </p:nvSpPr>
        <p:spPr>
          <a:xfrm>
            <a:off x="922968" y="1390424"/>
            <a:ext cx="8168199"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OUR TEAM</a:t>
            </a:r>
          </a:p>
        </p:txBody>
      </p:sp>
      <p:sp>
        <p:nvSpPr>
          <p:cNvPr id="20" name="TextBox 20"/>
          <p:cNvSpPr txBox="1"/>
          <p:nvPr/>
        </p:nvSpPr>
        <p:spPr>
          <a:xfrm>
            <a:off x="1028700" y="3000771"/>
            <a:ext cx="6818840"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Semi-Bold"/>
                <a:ea typeface="Open Sans Semi-Bold"/>
                <a:cs typeface="Open Sans Semi-Bold"/>
                <a:sym typeface="Open Sans Semi-Bold"/>
              </a:rPr>
              <a:t>GET TO KNOW US </a:t>
            </a:r>
          </a:p>
        </p:txBody>
      </p:sp>
      <p:sp>
        <p:nvSpPr>
          <p:cNvPr id="21" name="TextBox 21"/>
          <p:cNvSpPr txBox="1"/>
          <p:nvPr/>
        </p:nvSpPr>
        <p:spPr>
          <a:xfrm>
            <a:off x="9456965" y="860370"/>
            <a:ext cx="8115300" cy="1019937"/>
          </a:xfrm>
          <a:prstGeom prst="rect">
            <a:avLst/>
          </a:prstGeom>
        </p:spPr>
        <p:txBody>
          <a:bodyPr lIns="0" tIns="0" rIns="0" bIns="0" rtlCol="0" anchor="t">
            <a:spAutoFit/>
          </a:bodyPr>
          <a:lstStyle/>
          <a:p>
            <a:pPr algn="just">
              <a:lnSpc>
                <a:spcPts val="4224"/>
              </a:lnSpc>
            </a:pPr>
            <a:r>
              <a:rPr lang="en-US" sz="2400" spc="96">
                <a:solidFill>
                  <a:srgbClr val="000000"/>
                </a:solidFill>
                <a:latin typeface="Open Sans"/>
                <a:ea typeface="Open Sans"/>
                <a:cs typeface="Open Sans"/>
                <a:sym typeface="Open Sans"/>
              </a:rPr>
              <a:t>CI - </a:t>
            </a:r>
            <a:r>
              <a:rPr lang="en-US" sz="2400" b="1" spc="96">
                <a:solidFill>
                  <a:srgbClr val="000000"/>
                </a:solidFill>
                <a:latin typeface="Open Sans Bold"/>
                <a:ea typeface="Open Sans Bold"/>
                <a:cs typeface="Open Sans Bold"/>
                <a:sym typeface="Open Sans Bold"/>
              </a:rPr>
              <a:t>Prof Danny McAuley </a:t>
            </a:r>
          </a:p>
          <a:p>
            <a:pPr marL="0" lvl="0" indent="0" algn="just">
              <a:lnSpc>
                <a:spcPts val="4224"/>
              </a:lnSpc>
            </a:pPr>
            <a:endParaRPr lang="en-US" sz="2400" b="1" spc="96">
              <a:solidFill>
                <a:srgbClr val="000000"/>
              </a:solidFill>
              <a:latin typeface="Open Sans Bold"/>
              <a:ea typeface="Open Sans Bold"/>
              <a:cs typeface="Open Sans Bold"/>
              <a:sym typeface="Open Sans Bold"/>
            </a:endParaRPr>
          </a:p>
        </p:txBody>
      </p:sp>
      <p:sp>
        <p:nvSpPr>
          <p:cNvPr id="22" name="TextBox 22"/>
          <p:cNvSpPr txBox="1"/>
          <p:nvPr/>
        </p:nvSpPr>
        <p:spPr>
          <a:xfrm>
            <a:off x="9456965" y="5563630"/>
            <a:ext cx="8115300" cy="1019937"/>
          </a:xfrm>
          <a:prstGeom prst="rect">
            <a:avLst/>
          </a:prstGeom>
        </p:spPr>
        <p:txBody>
          <a:bodyPr lIns="0" tIns="0" rIns="0" bIns="0" rtlCol="0" anchor="t">
            <a:spAutoFit/>
          </a:bodyPr>
          <a:lstStyle/>
          <a:p>
            <a:pPr algn="just">
              <a:lnSpc>
                <a:spcPts val="4224"/>
              </a:lnSpc>
            </a:pPr>
            <a:endParaRPr/>
          </a:p>
          <a:p>
            <a:pPr marL="0" lvl="0" indent="0" algn="just">
              <a:lnSpc>
                <a:spcPts val="4224"/>
              </a:lnSpc>
            </a:pPr>
            <a:r>
              <a:rPr lang="en-US" sz="2400" spc="96">
                <a:solidFill>
                  <a:srgbClr val="000000"/>
                </a:solidFill>
                <a:latin typeface="Open Sans"/>
                <a:ea typeface="Open Sans"/>
                <a:cs typeface="Open Sans"/>
                <a:sym typeface="Open Sans"/>
              </a:rPr>
              <a:t>UK Trial Manager - </a:t>
            </a:r>
            <a:r>
              <a:rPr lang="en-US" sz="2400" b="1" spc="96">
                <a:solidFill>
                  <a:srgbClr val="000000"/>
                </a:solidFill>
                <a:latin typeface="Open Sans Bold"/>
                <a:ea typeface="Open Sans Bold"/>
                <a:cs typeface="Open Sans Bold"/>
                <a:sym typeface="Open Sans Bold"/>
              </a:rPr>
              <a:t>Elizabeth Fagbodun</a:t>
            </a:r>
            <a:endParaRPr lang="en-US" sz="2400" b="1" spc="96">
              <a:solidFill>
                <a:srgbClr val="000000"/>
              </a:solidFill>
              <a:latin typeface="Open Sans Bold"/>
              <a:ea typeface="Open Sans Bold"/>
              <a:cs typeface="Open Sans Bold"/>
            </a:endParaRPr>
          </a:p>
        </p:txBody>
      </p:sp>
      <p:sp>
        <p:nvSpPr>
          <p:cNvPr id="23" name="TextBox 23"/>
          <p:cNvSpPr txBox="1"/>
          <p:nvPr/>
        </p:nvSpPr>
        <p:spPr>
          <a:xfrm>
            <a:off x="9456965" y="3094116"/>
            <a:ext cx="8115300" cy="1553337"/>
          </a:xfrm>
          <a:prstGeom prst="rect">
            <a:avLst/>
          </a:prstGeom>
        </p:spPr>
        <p:txBody>
          <a:bodyPr lIns="0" tIns="0" rIns="0" bIns="0" rtlCol="0" anchor="t">
            <a:spAutoFit/>
          </a:bodyPr>
          <a:lstStyle/>
          <a:p>
            <a:pPr algn="just">
              <a:lnSpc>
                <a:spcPts val="4224"/>
              </a:lnSpc>
            </a:pPr>
            <a:endParaRPr/>
          </a:p>
          <a:p>
            <a:pPr algn="just">
              <a:lnSpc>
                <a:spcPts val="4224"/>
              </a:lnSpc>
            </a:pPr>
            <a:r>
              <a:rPr lang="en-US" sz="2400" spc="96">
                <a:solidFill>
                  <a:srgbClr val="000000"/>
                </a:solidFill>
                <a:latin typeface="Open Sans"/>
                <a:ea typeface="Open Sans"/>
                <a:cs typeface="Open Sans"/>
                <a:sym typeface="Open Sans"/>
              </a:rPr>
              <a:t>International Trial Manager - </a:t>
            </a:r>
            <a:r>
              <a:rPr lang="en-US" sz="2400" b="1" spc="96">
                <a:solidFill>
                  <a:srgbClr val="000000"/>
                </a:solidFill>
                <a:latin typeface="Open Sans Bold"/>
                <a:ea typeface="Open Sans Bold"/>
                <a:cs typeface="Open Sans Bold"/>
                <a:sym typeface="Open Sans Bold"/>
              </a:rPr>
              <a:t>Janis Best-Lane </a:t>
            </a:r>
          </a:p>
          <a:p>
            <a:pPr marL="0" lvl="0" indent="0" algn="just">
              <a:lnSpc>
                <a:spcPts val="4224"/>
              </a:lnSpc>
            </a:pPr>
            <a:endParaRPr lang="en-US" sz="2400" b="1" spc="96">
              <a:solidFill>
                <a:srgbClr val="000000"/>
              </a:solidFill>
              <a:latin typeface="Open Sans Bold"/>
              <a:ea typeface="Open Sans Bold"/>
              <a:cs typeface="Open Sans Bold"/>
              <a:sym typeface="Open Sans Bold"/>
            </a:endParaRPr>
          </a:p>
        </p:txBody>
      </p:sp>
      <p:sp>
        <p:nvSpPr>
          <p:cNvPr id="24" name="TextBox 24"/>
          <p:cNvSpPr txBox="1"/>
          <p:nvPr/>
        </p:nvSpPr>
        <p:spPr>
          <a:xfrm>
            <a:off x="9456965" y="7563980"/>
            <a:ext cx="8324316" cy="1553337"/>
          </a:xfrm>
          <a:prstGeom prst="rect">
            <a:avLst/>
          </a:prstGeom>
        </p:spPr>
        <p:txBody>
          <a:bodyPr lIns="0" tIns="0" rIns="0" bIns="0" rtlCol="0" anchor="t">
            <a:spAutoFit/>
          </a:bodyPr>
          <a:lstStyle/>
          <a:p>
            <a:pPr algn="just">
              <a:lnSpc>
                <a:spcPts val="4224"/>
              </a:lnSpc>
            </a:pPr>
            <a:endParaRPr/>
          </a:p>
          <a:p>
            <a:pPr algn="just">
              <a:lnSpc>
                <a:spcPts val="4224"/>
              </a:lnSpc>
            </a:pPr>
            <a:endParaRPr/>
          </a:p>
          <a:p>
            <a:pPr marL="0" lvl="0" indent="0" algn="just">
              <a:lnSpc>
                <a:spcPts val="4224"/>
              </a:lnSpc>
            </a:pPr>
            <a:r>
              <a:rPr lang="en-US" sz="2400" spc="96">
                <a:solidFill>
                  <a:srgbClr val="000000"/>
                </a:solidFill>
                <a:latin typeface="Open Sans"/>
                <a:ea typeface="Open Sans"/>
                <a:cs typeface="Open Sans"/>
                <a:sym typeface="Open Sans"/>
              </a:rPr>
              <a:t>UK Trial Monitor - </a:t>
            </a:r>
            <a:r>
              <a:rPr lang="en-US" sz="2400" b="1" spc="96">
                <a:solidFill>
                  <a:srgbClr val="000000"/>
                </a:solidFill>
                <a:latin typeface="Open Sans Bold"/>
                <a:ea typeface="Open Sans Bold"/>
                <a:cs typeface="Open Sans Bold"/>
                <a:sym typeface="Open Sans Bold"/>
              </a:rPr>
              <a:t>Michael Hetherington</a:t>
            </a:r>
            <a:r>
              <a:rPr lang="en-US" sz="2400" spc="96">
                <a:solidFill>
                  <a:srgbClr val="000000"/>
                </a:solidFill>
                <a:latin typeface="Open Sans"/>
                <a:ea typeface="Open Sans"/>
                <a:cs typeface="Open Sans"/>
                <a:sym typeface="Open San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309161" cy="10287000"/>
            <a:chOff x="0" y="0"/>
            <a:chExt cx="2451795" cy="2709333"/>
          </a:xfrm>
        </p:grpSpPr>
        <p:sp>
          <p:nvSpPr>
            <p:cNvPr id="3" name="Freeform 3"/>
            <p:cNvSpPr/>
            <p:nvPr/>
          </p:nvSpPr>
          <p:spPr>
            <a:xfrm>
              <a:off x="0" y="0"/>
              <a:ext cx="2451795" cy="2709333"/>
            </a:xfrm>
            <a:custGeom>
              <a:avLst/>
              <a:gdLst/>
              <a:ahLst/>
              <a:cxnLst/>
              <a:rect l="l" t="t" r="r" b="b"/>
              <a:pathLst>
                <a:path w="2451795" h="2709333">
                  <a:moveTo>
                    <a:pt x="0" y="0"/>
                  </a:moveTo>
                  <a:lnTo>
                    <a:pt x="2451795" y="0"/>
                  </a:lnTo>
                  <a:lnTo>
                    <a:pt x="2451795" y="2709333"/>
                  </a:lnTo>
                  <a:lnTo>
                    <a:pt x="0" y="2709333"/>
                  </a:lnTo>
                  <a:close/>
                </a:path>
              </a:pathLst>
            </a:custGeom>
            <a:solidFill>
              <a:srgbClr val="FFA32A"/>
            </a:solidFill>
          </p:spPr>
          <p:txBody>
            <a:bodyPr/>
            <a:lstStyle/>
            <a:p>
              <a:endParaRPr lang="en-GB"/>
            </a:p>
          </p:txBody>
        </p:sp>
        <p:sp>
          <p:nvSpPr>
            <p:cNvPr id="4" name="TextBox 4"/>
            <p:cNvSpPr txBox="1"/>
            <p:nvPr/>
          </p:nvSpPr>
          <p:spPr>
            <a:xfrm>
              <a:off x="0" y="-47625"/>
              <a:ext cx="2451795" cy="2756958"/>
            </a:xfrm>
            <a:prstGeom prst="rect">
              <a:avLst/>
            </a:prstGeom>
          </p:spPr>
          <p:txBody>
            <a:bodyPr lIns="50800" tIns="50800" rIns="50800" bIns="50800" rtlCol="0" anchor="ctr"/>
            <a:lstStyle/>
            <a:p>
              <a:pPr algn="ctr">
                <a:lnSpc>
                  <a:spcPts val="2479"/>
                </a:lnSpc>
              </a:pPr>
              <a:endParaRPr/>
            </a:p>
          </p:txBody>
        </p:sp>
      </p:grpSp>
      <p:sp>
        <p:nvSpPr>
          <p:cNvPr id="5" name="Freeform 5"/>
          <p:cNvSpPr/>
          <p:nvPr/>
        </p:nvSpPr>
        <p:spPr>
          <a:xfrm>
            <a:off x="849470" y="3161337"/>
            <a:ext cx="7574678" cy="4487997"/>
          </a:xfrm>
          <a:custGeom>
            <a:avLst/>
            <a:gdLst/>
            <a:ahLst/>
            <a:cxnLst/>
            <a:rect l="l" t="t" r="r" b="b"/>
            <a:pathLst>
              <a:path w="7574678" h="4487997">
                <a:moveTo>
                  <a:pt x="0" y="0"/>
                </a:moveTo>
                <a:lnTo>
                  <a:pt x="7574678" y="0"/>
                </a:lnTo>
                <a:lnTo>
                  <a:pt x="7574678" y="4487996"/>
                </a:lnTo>
                <a:lnTo>
                  <a:pt x="0" y="44879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AutoShape 6"/>
          <p:cNvSpPr/>
          <p:nvPr/>
        </p:nvSpPr>
        <p:spPr>
          <a:xfrm flipV="1">
            <a:off x="839945" y="2418387"/>
            <a:ext cx="1858299" cy="0"/>
          </a:xfrm>
          <a:prstGeom prst="line">
            <a:avLst/>
          </a:prstGeom>
          <a:ln w="76200" cap="flat">
            <a:solidFill>
              <a:srgbClr val="EAE4D2"/>
            </a:solidFill>
            <a:prstDash val="solid"/>
            <a:headEnd type="none" w="sm" len="sm"/>
            <a:tailEnd type="none" w="sm" len="sm"/>
          </a:ln>
        </p:spPr>
        <p:txBody>
          <a:bodyPr/>
          <a:lstStyle/>
          <a:p>
            <a:endParaRPr lang="en-GB"/>
          </a:p>
        </p:txBody>
      </p:sp>
      <p:sp>
        <p:nvSpPr>
          <p:cNvPr id="7" name="Freeform 7"/>
          <p:cNvSpPr/>
          <p:nvPr/>
        </p:nvSpPr>
        <p:spPr>
          <a:xfrm>
            <a:off x="2074063" y="4699732"/>
            <a:ext cx="292554" cy="417934"/>
          </a:xfrm>
          <a:custGeom>
            <a:avLst/>
            <a:gdLst/>
            <a:ahLst/>
            <a:cxnLst/>
            <a:rect l="l" t="t" r="r" b="b"/>
            <a:pathLst>
              <a:path w="292554" h="417934">
                <a:moveTo>
                  <a:pt x="0" y="0"/>
                </a:moveTo>
                <a:lnTo>
                  <a:pt x="292554" y="0"/>
                </a:lnTo>
                <a:lnTo>
                  <a:pt x="292554" y="417934"/>
                </a:lnTo>
                <a:lnTo>
                  <a:pt x="0" y="417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3238479" y="5808031"/>
            <a:ext cx="292554" cy="417934"/>
          </a:xfrm>
          <a:custGeom>
            <a:avLst/>
            <a:gdLst/>
            <a:ahLst/>
            <a:cxnLst/>
            <a:rect l="l" t="t" r="r" b="b"/>
            <a:pathLst>
              <a:path w="292554" h="417934">
                <a:moveTo>
                  <a:pt x="0" y="0"/>
                </a:moveTo>
                <a:lnTo>
                  <a:pt x="292554" y="0"/>
                </a:lnTo>
                <a:lnTo>
                  <a:pt x="292554" y="417934"/>
                </a:lnTo>
                <a:lnTo>
                  <a:pt x="0" y="417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6212651" y="3843956"/>
            <a:ext cx="292554" cy="417934"/>
          </a:xfrm>
          <a:custGeom>
            <a:avLst/>
            <a:gdLst/>
            <a:ahLst/>
            <a:cxnLst/>
            <a:rect l="l" t="t" r="r" b="b"/>
            <a:pathLst>
              <a:path w="292554" h="417934">
                <a:moveTo>
                  <a:pt x="0" y="0"/>
                </a:moveTo>
                <a:lnTo>
                  <a:pt x="292554" y="0"/>
                </a:lnTo>
                <a:lnTo>
                  <a:pt x="292554" y="417934"/>
                </a:lnTo>
                <a:lnTo>
                  <a:pt x="0" y="417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7254914" y="4460359"/>
            <a:ext cx="292554" cy="417934"/>
          </a:xfrm>
          <a:custGeom>
            <a:avLst/>
            <a:gdLst/>
            <a:ahLst/>
            <a:cxnLst/>
            <a:rect l="l" t="t" r="r" b="b"/>
            <a:pathLst>
              <a:path w="292554" h="417934">
                <a:moveTo>
                  <a:pt x="0" y="0"/>
                </a:moveTo>
                <a:lnTo>
                  <a:pt x="292554" y="0"/>
                </a:lnTo>
                <a:lnTo>
                  <a:pt x="292554" y="417934"/>
                </a:lnTo>
                <a:lnTo>
                  <a:pt x="0" y="417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11"/>
          <p:cNvSpPr/>
          <p:nvPr/>
        </p:nvSpPr>
        <p:spPr>
          <a:xfrm>
            <a:off x="6793718" y="6345827"/>
            <a:ext cx="292554" cy="417934"/>
          </a:xfrm>
          <a:custGeom>
            <a:avLst/>
            <a:gdLst/>
            <a:ahLst/>
            <a:cxnLst/>
            <a:rect l="l" t="t" r="r" b="b"/>
            <a:pathLst>
              <a:path w="292554" h="417934">
                <a:moveTo>
                  <a:pt x="0" y="0"/>
                </a:moveTo>
                <a:lnTo>
                  <a:pt x="292554" y="0"/>
                </a:lnTo>
                <a:lnTo>
                  <a:pt x="292554" y="417934"/>
                </a:lnTo>
                <a:lnTo>
                  <a:pt x="0" y="417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12"/>
          <p:cNvSpPr/>
          <p:nvPr/>
        </p:nvSpPr>
        <p:spPr>
          <a:xfrm>
            <a:off x="5747055" y="4878293"/>
            <a:ext cx="292554" cy="417934"/>
          </a:xfrm>
          <a:custGeom>
            <a:avLst/>
            <a:gdLst/>
            <a:ahLst/>
            <a:cxnLst/>
            <a:rect l="l" t="t" r="r" b="b"/>
            <a:pathLst>
              <a:path w="292554" h="417934">
                <a:moveTo>
                  <a:pt x="0" y="0"/>
                </a:moveTo>
                <a:lnTo>
                  <a:pt x="292554" y="0"/>
                </a:lnTo>
                <a:lnTo>
                  <a:pt x="292554" y="417934"/>
                </a:lnTo>
                <a:lnTo>
                  <a:pt x="0" y="417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4772387" y="6465513"/>
            <a:ext cx="292554" cy="417934"/>
          </a:xfrm>
          <a:custGeom>
            <a:avLst/>
            <a:gdLst/>
            <a:ahLst/>
            <a:cxnLst/>
            <a:rect l="l" t="t" r="r" b="b"/>
            <a:pathLst>
              <a:path w="292554" h="417934">
                <a:moveTo>
                  <a:pt x="0" y="0"/>
                </a:moveTo>
                <a:lnTo>
                  <a:pt x="292553" y="0"/>
                </a:lnTo>
                <a:lnTo>
                  <a:pt x="292553" y="417934"/>
                </a:lnTo>
                <a:lnTo>
                  <a:pt x="0" y="417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TextBox 14"/>
          <p:cNvSpPr txBox="1"/>
          <p:nvPr/>
        </p:nvSpPr>
        <p:spPr>
          <a:xfrm>
            <a:off x="839945" y="562269"/>
            <a:ext cx="8147912" cy="984885"/>
          </a:xfrm>
          <a:prstGeom prst="rect">
            <a:avLst/>
          </a:prstGeom>
        </p:spPr>
        <p:txBody>
          <a:bodyPr lIns="0" tIns="0" rIns="0" bIns="0" rtlCol="0" anchor="t">
            <a:spAutoFit/>
          </a:bodyPr>
          <a:lstStyle/>
          <a:p>
            <a:pPr algn="l">
              <a:lnSpc>
                <a:spcPts val="7560"/>
              </a:lnSpc>
            </a:pPr>
            <a:r>
              <a:rPr lang="en-US" sz="7200" b="1">
                <a:solidFill>
                  <a:srgbClr val="FFFFFF"/>
                </a:solidFill>
                <a:latin typeface="Inter Bold"/>
                <a:ea typeface="Inter Bold"/>
                <a:cs typeface="Inter Bold"/>
                <a:sym typeface="Inter Bold"/>
              </a:rPr>
              <a:t>INTERNATIONAL</a:t>
            </a:r>
          </a:p>
        </p:txBody>
      </p:sp>
      <p:sp>
        <p:nvSpPr>
          <p:cNvPr id="15" name="TextBox 15"/>
          <p:cNvSpPr txBox="1"/>
          <p:nvPr/>
        </p:nvSpPr>
        <p:spPr>
          <a:xfrm>
            <a:off x="849470" y="1556679"/>
            <a:ext cx="8138387" cy="396240"/>
          </a:xfrm>
          <a:prstGeom prst="rect">
            <a:avLst/>
          </a:prstGeom>
        </p:spPr>
        <p:txBody>
          <a:bodyPr lIns="0" tIns="0" rIns="0" bIns="0" rtlCol="0" anchor="t">
            <a:spAutoFit/>
          </a:bodyPr>
          <a:lstStyle/>
          <a:p>
            <a:pPr marL="0" lvl="0" indent="0" algn="l">
              <a:lnSpc>
                <a:spcPts val="3359"/>
              </a:lnSpc>
            </a:pPr>
            <a:r>
              <a:rPr lang="en-US" sz="2400" b="1" spc="177">
                <a:solidFill>
                  <a:srgbClr val="FFFFFF"/>
                </a:solidFill>
                <a:latin typeface="Open Sans Semi-Bold"/>
                <a:ea typeface="Open Sans Semi-Bold"/>
                <a:cs typeface="Open Sans Semi-Bold"/>
                <a:sym typeface="Open Sans Semi-Bold"/>
              </a:rPr>
              <a:t>WE PLAN TO OPEN SITES GLOBALLY</a:t>
            </a:r>
          </a:p>
        </p:txBody>
      </p:sp>
      <p:sp>
        <p:nvSpPr>
          <p:cNvPr id="16" name="TextBox 16"/>
          <p:cNvSpPr txBox="1"/>
          <p:nvPr/>
        </p:nvSpPr>
        <p:spPr>
          <a:xfrm>
            <a:off x="849470" y="8011283"/>
            <a:ext cx="7641844" cy="2121535"/>
          </a:xfrm>
          <a:prstGeom prst="rect">
            <a:avLst/>
          </a:prstGeom>
        </p:spPr>
        <p:txBody>
          <a:bodyPr lIns="0" tIns="0" rIns="0" bIns="0" rtlCol="0" anchor="t">
            <a:spAutoFit/>
          </a:bodyPr>
          <a:lstStyle/>
          <a:p>
            <a:pPr marL="0" lvl="0" indent="0" algn="just">
              <a:lnSpc>
                <a:spcPts val="3410"/>
              </a:lnSpc>
            </a:pPr>
            <a:r>
              <a:rPr lang="en-US" sz="2200">
                <a:solidFill>
                  <a:srgbClr val="FFFFFF"/>
                </a:solidFill>
                <a:latin typeface="Open Sans"/>
                <a:ea typeface="Open Sans"/>
                <a:cs typeface="Open Sans"/>
                <a:sym typeface="Open Sans"/>
              </a:rPr>
              <a:t>International clinical trials offer numerous benefits, including increased access to diverse patient populations, faster recruitment, and the potential for more rapid scientific advancement and broader application of treatments.</a:t>
            </a:r>
          </a:p>
        </p:txBody>
      </p:sp>
      <p:grpSp>
        <p:nvGrpSpPr>
          <p:cNvPr id="17" name="Group 17"/>
          <p:cNvGrpSpPr/>
          <p:nvPr/>
        </p:nvGrpSpPr>
        <p:grpSpPr>
          <a:xfrm>
            <a:off x="10096657" y="653223"/>
            <a:ext cx="6683462" cy="553720"/>
            <a:chOff x="0" y="0"/>
            <a:chExt cx="1760253" cy="145836"/>
          </a:xfrm>
        </p:grpSpPr>
        <p:sp>
          <p:nvSpPr>
            <p:cNvPr id="18" name="Freeform 18"/>
            <p:cNvSpPr/>
            <p:nvPr/>
          </p:nvSpPr>
          <p:spPr>
            <a:xfrm>
              <a:off x="0" y="0"/>
              <a:ext cx="1760253" cy="145836"/>
            </a:xfrm>
            <a:custGeom>
              <a:avLst/>
              <a:gdLst/>
              <a:ahLst/>
              <a:cxnLst/>
              <a:rect l="l" t="t" r="r" b="b"/>
              <a:pathLst>
                <a:path w="1760253" h="145836">
                  <a:moveTo>
                    <a:pt x="59077" y="0"/>
                  </a:moveTo>
                  <a:lnTo>
                    <a:pt x="1701177" y="0"/>
                  </a:lnTo>
                  <a:cubicBezTo>
                    <a:pt x="1716845" y="0"/>
                    <a:pt x="1731871" y="6224"/>
                    <a:pt x="1742950" y="17303"/>
                  </a:cubicBezTo>
                  <a:cubicBezTo>
                    <a:pt x="1754029" y="28382"/>
                    <a:pt x="1760253" y="43409"/>
                    <a:pt x="1760253" y="59077"/>
                  </a:cubicBezTo>
                  <a:lnTo>
                    <a:pt x="1760253" y="86759"/>
                  </a:lnTo>
                  <a:cubicBezTo>
                    <a:pt x="1760253" y="119386"/>
                    <a:pt x="1733804" y="145836"/>
                    <a:pt x="1701177" y="145836"/>
                  </a:cubicBezTo>
                  <a:lnTo>
                    <a:pt x="59077" y="145836"/>
                  </a:lnTo>
                  <a:cubicBezTo>
                    <a:pt x="43409" y="145836"/>
                    <a:pt x="28382" y="139611"/>
                    <a:pt x="17303" y="128532"/>
                  </a:cubicBezTo>
                  <a:cubicBezTo>
                    <a:pt x="6224" y="117453"/>
                    <a:pt x="0" y="102427"/>
                    <a:pt x="0" y="86759"/>
                  </a:cubicBezTo>
                  <a:lnTo>
                    <a:pt x="0" y="59077"/>
                  </a:lnTo>
                  <a:cubicBezTo>
                    <a:pt x="0" y="26450"/>
                    <a:pt x="26450" y="0"/>
                    <a:pt x="59077" y="0"/>
                  </a:cubicBezTo>
                  <a:close/>
                </a:path>
              </a:pathLst>
            </a:custGeom>
            <a:solidFill>
              <a:srgbClr val="FFA32A"/>
            </a:solidFill>
          </p:spPr>
          <p:txBody>
            <a:bodyPr/>
            <a:lstStyle/>
            <a:p>
              <a:endParaRPr lang="en-GB"/>
            </a:p>
          </p:txBody>
        </p:sp>
        <p:sp>
          <p:nvSpPr>
            <p:cNvPr id="19" name="TextBox 19"/>
            <p:cNvSpPr txBox="1"/>
            <p:nvPr/>
          </p:nvSpPr>
          <p:spPr>
            <a:xfrm>
              <a:off x="0" y="-38100"/>
              <a:ext cx="1760253" cy="183936"/>
            </a:xfrm>
            <a:prstGeom prst="rect">
              <a:avLst/>
            </a:prstGeom>
          </p:spPr>
          <p:txBody>
            <a:bodyPr lIns="50800" tIns="50800" rIns="50800" bIns="50800" rtlCol="0" anchor="ctr"/>
            <a:lstStyle/>
            <a:p>
              <a:pPr algn="ctr">
                <a:lnSpc>
                  <a:spcPts val="3079"/>
                </a:lnSpc>
              </a:pPr>
              <a:r>
                <a:rPr lang="en-US" sz="2199" b="1">
                  <a:solidFill>
                    <a:srgbClr val="FFFFFF"/>
                  </a:solidFill>
                  <a:latin typeface="Inter Bold"/>
                  <a:ea typeface="Inter Bold"/>
                  <a:cs typeface="Inter Bold"/>
                  <a:sym typeface="Inter Bold"/>
                </a:rPr>
                <a:t>Adaptive</a:t>
              </a:r>
            </a:p>
          </p:txBody>
        </p:sp>
      </p:grpSp>
      <p:grpSp>
        <p:nvGrpSpPr>
          <p:cNvPr id="20" name="Group 20"/>
          <p:cNvGrpSpPr/>
          <p:nvPr/>
        </p:nvGrpSpPr>
        <p:grpSpPr>
          <a:xfrm>
            <a:off x="10096657" y="3652395"/>
            <a:ext cx="6683462" cy="553720"/>
            <a:chOff x="0" y="0"/>
            <a:chExt cx="1760253" cy="145836"/>
          </a:xfrm>
        </p:grpSpPr>
        <p:sp>
          <p:nvSpPr>
            <p:cNvPr id="21" name="Freeform 21"/>
            <p:cNvSpPr/>
            <p:nvPr/>
          </p:nvSpPr>
          <p:spPr>
            <a:xfrm>
              <a:off x="0" y="0"/>
              <a:ext cx="1760253" cy="145836"/>
            </a:xfrm>
            <a:custGeom>
              <a:avLst/>
              <a:gdLst/>
              <a:ahLst/>
              <a:cxnLst/>
              <a:rect l="l" t="t" r="r" b="b"/>
              <a:pathLst>
                <a:path w="1760253" h="145836">
                  <a:moveTo>
                    <a:pt x="59077" y="0"/>
                  </a:moveTo>
                  <a:lnTo>
                    <a:pt x="1701177" y="0"/>
                  </a:lnTo>
                  <a:cubicBezTo>
                    <a:pt x="1716845" y="0"/>
                    <a:pt x="1731871" y="6224"/>
                    <a:pt x="1742950" y="17303"/>
                  </a:cubicBezTo>
                  <a:cubicBezTo>
                    <a:pt x="1754029" y="28382"/>
                    <a:pt x="1760253" y="43409"/>
                    <a:pt x="1760253" y="59077"/>
                  </a:cubicBezTo>
                  <a:lnTo>
                    <a:pt x="1760253" y="86759"/>
                  </a:lnTo>
                  <a:cubicBezTo>
                    <a:pt x="1760253" y="119386"/>
                    <a:pt x="1733804" y="145836"/>
                    <a:pt x="1701177" y="145836"/>
                  </a:cubicBezTo>
                  <a:lnTo>
                    <a:pt x="59077" y="145836"/>
                  </a:lnTo>
                  <a:cubicBezTo>
                    <a:pt x="43409" y="145836"/>
                    <a:pt x="28382" y="139611"/>
                    <a:pt x="17303" y="128532"/>
                  </a:cubicBezTo>
                  <a:cubicBezTo>
                    <a:pt x="6224" y="117453"/>
                    <a:pt x="0" y="102427"/>
                    <a:pt x="0" y="86759"/>
                  </a:cubicBezTo>
                  <a:lnTo>
                    <a:pt x="0" y="59077"/>
                  </a:lnTo>
                  <a:cubicBezTo>
                    <a:pt x="0" y="26450"/>
                    <a:pt x="26450" y="0"/>
                    <a:pt x="59077" y="0"/>
                  </a:cubicBezTo>
                  <a:close/>
                </a:path>
              </a:pathLst>
            </a:custGeom>
            <a:solidFill>
              <a:srgbClr val="FFA32A"/>
            </a:solidFill>
          </p:spPr>
          <p:txBody>
            <a:bodyPr/>
            <a:lstStyle/>
            <a:p>
              <a:endParaRPr lang="en-GB"/>
            </a:p>
          </p:txBody>
        </p:sp>
        <p:sp>
          <p:nvSpPr>
            <p:cNvPr id="22" name="TextBox 22"/>
            <p:cNvSpPr txBox="1"/>
            <p:nvPr/>
          </p:nvSpPr>
          <p:spPr>
            <a:xfrm>
              <a:off x="0" y="-38100"/>
              <a:ext cx="1760253" cy="183936"/>
            </a:xfrm>
            <a:prstGeom prst="rect">
              <a:avLst/>
            </a:prstGeom>
          </p:spPr>
          <p:txBody>
            <a:bodyPr lIns="50800" tIns="50800" rIns="50800" bIns="50800" rtlCol="0" anchor="ctr"/>
            <a:lstStyle/>
            <a:p>
              <a:pPr algn="ctr">
                <a:lnSpc>
                  <a:spcPts val="3079"/>
                </a:lnSpc>
              </a:pPr>
              <a:r>
                <a:rPr lang="en-US" sz="2199" b="1">
                  <a:solidFill>
                    <a:srgbClr val="FFFFFF"/>
                  </a:solidFill>
                  <a:latin typeface="Inter Bold"/>
                  <a:ea typeface="Inter Bold"/>
                  <a:cs typeface="Inter Bold"/>
                  <a:sym typeface="Inter Bold"/>
                </a:rPr>
                <a:t>Recruitment</a:t>
              </a:r>
            </a:p>
          </p:txBody>
        </p:sp>
      </p:grpSp>
      <p:grpSp>
        <p:nvGrpSpPr>
          <p:cNvPr id="23" name="Group 23"/>
          <p:cNvGrpSpPr/>
          <p:nvPr/>
        </p:nvGrpSpPr>
        <p:grpSpPr>
          <a:xfrm>
            <a:off x="10096657" y="7083798"/>
            <a:ext cx="6683462" cy="553720"/>
            <a:chOff x="0" y="0"/>
            <a:chExt cx="1760253" cy="145836"/>
          </a:xfrm>
        </p:grpSpPr>
        <p:sp>
          <p:nvSpPr>
            <p:cNvPr id="24" name="Freeform 24"/>
            <p:cNvSpPr/>
            <p:nvPr/>
          </p:nvSpPr>
          <p:spPr>
            <a:xfrm>
              <a:off x="0" y="0"/>
              <a:ext cx="1760253" cy="145836"/>
            </a:xfrm>
            <a:custGeom>
              <a:avLst/>
              <a:gdLst/>
              <a:ahLst/>
              <a:cxnLst/>
              <a:rect l="l" t="t" r="r" b="b"/>
              <a:pathLst>
                <a:path w="1760253" h="145836">
                  <a:moveTo>
                    <a:pt x="59077" y="0"/>
                  </a:moveTo>
                  <a:lnTo>
                    <a:pt x="1701177" y="0"/>
                  </a:lnTo>
                  <a:cubicBezTo>
                    <a:pt x="1716845" y="0"/>
                    <a:pt x="1731871" y="6224"/>
                    <a:pt x="1742950" y="17303"/>
                  </a:cubicBezTo>
                  <a:cubicBezTo>
                    <a:pt x="1754029" y="28382"/>
                    <a:pt x="1760253" y="43409"/>
                    <a:pt x="1760253" y="59077"/>
                  </a:cubicBezTo>
                  <a:lnTo>
                    <a:pt x="1760253" y="86759"/>
                  </a:lnTo>
                  <a:cubicBezTo>
                    <a:pt x="1760253" y="119386"/>
                    <a:pt x="1733804" y="145836"/>
                    <a:pt x="1701177" y="145836"/>
                  </a:cubicBezTo>
                  <a:lnTo>
                    <a:pt x="59077" y="145836"/>
                  </a:lnTo>
                  <a:cubicBezTo>
                    <a:pt x="43409" y="145836"/>
                    <a:pt x="28382" y="139611"/>
                    <a:pt x="17303" y="128532"/>
                  </a:cubicBezTo>
                  <a:cubicBezTo>
                    <a:pt x="6224" y="117453"/>
                    <a:pt x="0" y="102427"/>
                    <a:pt x="0" y="86759"/>
                  </a:cubicBezTo>
                  <a:lnTo>
                    <a:pt x="0" y="59077"/>
                  </a:lnTo>
                  <a:cubicBezTo>
                    <a:pt x="0" y="26450"/>
                    <a:pt x="26450" y="0"/>
                    <a:pt x="59077" y="0"/>
                  </a:cubicBezTo>
                  <a:close/>
                </a:path>
              </a:pathLst>
            </a:custGeom>
            <a:solidFill>
              <a:srgbClr val="FFA32A"/>
            </a:solidFill>
          </p:spPr>
          <p:txBody>
            <a:bodyPr/>
            <a:lstStyle/>
            <a:p>
              <a:endParaRPr lang="en-GB"/>
            </a:p>
          </p:txBody>
        </p:sp>
        <p:sp>
          <p:nvSpPr>
            <p:cNvPr id="25" name="TextBox 25"/>
            <p:cNvSpPr txBox="1"/>
            <p:nvPr/>
          </p:nvSpPr>
          <p:spPr>
            <a:xfrm>
              <a:off x="0" y="-38100"/>
              <a:ext cx="1760253" cy="183936"/>
            </a:xfrm>
            <a:prstGeom prst="rect">
              <a:avLst/>
            </a:prstGeom>
          </p:spPr>
          <p:txBody>
            <a:bodyPr lIns="50800" tIns="50800" rIns="50800" bIns="50800" rtlCol="0" anchor="ctr"/>
            <a:lstStyle/>
            <a:p>
              <a:pPr algn="ctr">
                <a:lnSpc>
                  <a:spcPts val="3079"/>
                </a:lnSpc>
              </a:pPr>
              <a:r>
                <a:rPr lang="en-US" sz="2199" b="1">
                  <a:solidFill>
                    <a:srgbClr val="FFFFFF"/>
                  </a:solidFill>
                  <a:latin typeface="Inter Bold"/>
                  <a:ea typeface="Inter Bold"/>
                  <a:cs typeface="Inter Bold"/>
                  <a:sym typeface="Inter Bold"/>
                </a:rPr>
                <a:t>Study Duration</a:t>
              </a:r>
            </a:p>
          </p:txBody>
        </p:sp>
      </p:grpSp>
      <p:sp>
        <p:nvSpPr>
          <p:cNvPr id="26" name="TextBox 26"/>
          <p:cNvSpPr txBox="1"/>
          <p:nvPr/>
        </p:nvSpPr>
        <p:spPr>
          <a:xfrm>
            <a:off x="10096657" y="1324917"/>
            <a:ext cx="7455348" cy="1692910"/>
          </a:xfrm>
          <a:prstGeom prst="rect">
            <a:avLst/>
          </a:prstGeom>
        </p:spPr>
        <p:txBody>
          <a:bodyPr lIns="0" tIns="0" rIns="0" bIns="0" rtlCol="0" anchor="t">
            <a:spAutoFit/>
          </a:bodyPr>
          <a:lstStyle/>
          <a:p>
            <a:pPr algn="just">
              <a:lnSpc>
                <a:spcPts val="3410"/>
              </a:lnSpc>
            </a:pPr>
            <a:r>
              <a:rPr lang="en-US" sz="2200">
                <a:solidFill>
                  <a:srgbClr val="000000"/>
                </a:solidFill>
                <a:latin typeface="Open Sans"/>
                <a:ea typeface="Open Sans"/>
                <a:cs typeface="Open Sans"/>
                <a:sym typeface="Open Sans"/>
              </a:rPr>
              <a:t>PANTHER will be an adaptive platform trial, as such sample size projections evaluated by extensive simulation.</a:t>
            </a:r>
          </a:p>
          <a:p>
            <a:pPr marL="0" lvl="0" indent="0" algn="just">
              <a:lnSpc>
                <a:spcPts val="3410"/>
              </a:lnSpc>
            </a:pPr>
            <a:endParaRPr lang="en-US" sz="2200">
              <a:solidFill>
                <a:srgbClr val="000000"/>
              </a:solidFill>
              <a:latin typeface="Open Sans"/>
              <a:ea typeface="Open Sans"/>
              <a:cs typeface="Open Sans"/>
              <a:sym typeface="Open Sans"/>
            </a:endParaRPr>
          </a:p>
        </p:txBody>
      </p:sp>
      <p:sp>
        <p:nvSpPr>
          <p:cNvPr id="27" name="TextBox 27"/>
          <p:cNvSpPr txBox="1"/>
          <p:nvPr/>
        </p:nvSpPr>
        <p:spPr>
          <a:xfrm>
            <a:off x="10096657" y="4324089"/>
            <a:ext cx="7455348" cy="1264285"/>
          </a:xfrm>
          <a:prstGeom prst="rect">
            <a:avLst/>
          </a:prstGeom>
        </p:spPr>
        <p:txBody>
          <a:bodyPr lIns="0" tIns="0" rIns="0" bIns="0" rtlCol="0" anchor="t">
            <a:spAutoFit/>
          </a:bodyPr>
          <a:lstStyle/>
          <a:p>
            <a:pPr marL="0" lvl="0" indent="0" algn="just">
              <a:lnSpc>
                <a:spcPts val="3410"/>
              </a:lnSpc>
            </a:pPr>
            <a:r>
              <a:rPr lang="en-US" sz="2200">
                <a:solidFill>
                  <a:srgbClr val="000000"/>
                </a:solidFill>
                <a:latin typeface="Open Sans"/>
                <a:ea typeface="Open Sans"/>
                <a:cs typeface="Open Sans"/>
                <a:sym typeface="Open Sans"/>
              </a:rPr>
              <a:t>We plan to have 70 sites worldwide with 30 sites in the UK. We are hoping to recruit 1 patient per ICU every month.</a:t>
            </a:r>
          </a:p>
        </p:txBody>
      </p:sp>
      <p:grpSp>
        <p:nvGrpSpPr>
          <p:cNvPr id="28" name="Group 28"/>
          <p:cNvGrpSpPr/>
          <p:nvPr/>
        </p:nvGrpSpPr>
        <p:grpSpPr>
          <a:xfrm>
            <a:off x="15941633" y="7975432"/>
            <a:ext cx="3803190" cy="3803190"/>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EAE4D2"/>
              </a:solidFill>
              <a:prstDash val="solid"/>
              <a:miter/>
            </a:ln>
          </p:spPr>
          <p:txBody>
            <a:bodyPr/>
            <a:lstStyle/>
            <a:p>
              <a:endParaRPr lang="en-GB"/>
            </a:p>
          </p:txBody>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31" name="TextBox 31"/>
          <p:cNvSpPr txBox="1"/>
          <p:nvPr/>
        </p:nvSpPr>
        <p:spPr>
          <a:xfrm>
            <a:off x="10096657" y="7755492"/>
            <a:ext cx="7455348" cy="835660"/>
          </a:xfrm>
          <a:prstGeom prst="rect">
            <a:avLst/>
          </a:prstGeom>
        </p:spPr>
        <p:txBody>
          <a:bodyPr lIns="0" tIns="0" rIns="0" bIns="0" rtlCol="0" anchor="t">
            <a:spAutoFit/>
          </a:bodyPr>
          <a:lstStyle/>
          <a:p>
            <a:pPr algn="just">
              <a:lnSpc>
                <a:spcPts val="3410"/>
              </a:lnSpc>
            </a:pPr>
            <a:r>
              <a:rPr lang="en-US" sz="2200">
                <a:solidFill>
                  <a:srgbClr val="000000"/>
                </a:solidFill>
                <a:latin typeface="Open Sans"/>
                <a:ea typeface="Open Sans"/>
                <a:cs typeface="Open Sans"/>
                <a:sym typeface="Open Sans"/>
              </a:rPr>
              <a:t>PANTHER is initially funded for 4 years, however </a:t>
            </a:r>
          </a:p>
          <a:p>
            <a:pPr marL="0" lvl="0" indent="0" algn="just">
              <a:lnSpc>
                <a:spcPts val="3410"/>
              </a:lnSpc>
            </a:pPr>
            <a:r>
              <a:rPr lang="en-US" sz="2200">
                <a:solidFill>
                  <a:srgbClr val="000000"/>
                </a:solidFill>
                <a:latin typeface="Open Sans"/>
                <a:ea typeface="Open Sans"/>
                <a:cs typeface="Open Sans"/>
                <a:sym typeface="Open Sans"/>
              </a:rPr>
              <a:t>the study is designed to be potentially perpetual.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70195" y="0"/>
            <a:ext cx="5017805" cy="10287000"/>
            <a:chOff x="0" y="0"/>
            <a:chExt cx="1321562" cy="2709333"/>
          </a:xfrm>
        </p:grpSpPr>
        <p:sp>
          <p:nvSpPr>
            <p:cNvPr id="3" name="Freeform 3"/>
            <p:cNvSpPr/>
            <p:nvPr/>
          </p:nvSpPr>
          <p:spPr>
            <a:xfrm>
              <a:off x="0" y="0"/>
              <a:ext cx="1321562" cy="2709333"/>
            </a:xfrm>
            <a:custGeom>
              <a:avLst/>
              <a:gdLst/>
              <a:ahLst/>
              <a:cxnLst/>
              <a:rect l="l" t="t" r="r" b="b"/>
              <a:pathLst>
                <a:path w="1321562" h="2709333">
                  <a:moveTo>
                    <a:pt x="0" y="0"/>
                  </a:moveTo>
                  <a:lnTo>
                    <a:pt x="1321562" y="0"/>
                  </a:lnTo>
                  <a:lnTo>
                    <a:pt x="1321562" y="2709333"/>
                  </a:lnTo>
                  <a:lnTo>
                    <a:pt x="0" y="2709333"/>
                  </a:lnTo>
                  <a:close/>
                </a:path>
              </a:pathLst>
            </a:custGeom>
            <a:solidFill>
              <a:srgbClr val="FFA32A"/>
            </a:solidFill>
          </p:spPr>
          <p:txBody>
            <a:bodyPr/>
            <a:lstStyle/>
            <a:p>
              <a:endParaRPr lang="en-GB"/>
            </a:p>
          </p:txBody>
        </p:sp>
        <p:sp>
          <p:nvSpPr>
            <p:cNvPr id="4" name="TextBox 4"/>
            <p:cNvSpPr txBox="1"/>
            <p:nvPr/>
          </p:nvSpPr>
          <p:spPr>
            <a:xfrm>
              <a:off x="0" y="-47625"/>
              <a:ext cx="1321562" cy="2756958"/>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17259300" y="9151339"/>
            <a:ext cx="1028700" cy="1135661"/>
            <a:chOff x="0" y="0"/>
            <a:chExt cx="270933" cy="299104"/>
          </a:xfrm>
        </p:grpSpPr>
        <p:sp>
          <p:nvSpPr>
            <p:cNvPr id="6" name="Freeform 6"/>
            <p:cNvSpPr/>
            <p:nvPr/>
          </p:nvSpPr>
          <p:spPr>
            <a:xfrm>
              <a:off x="0" y="0"/>
              <a:ext cx="270933" cy="299104"/>
            </a:xfrm>
            <a:custGeom>
              <a:avLst/>
              <a:gdLst/>
              <a:ahLst/>
              <a:cxnLst/>
              <a:rect l="l" t="t" r="r" b="b"/>
              <a:pathLst>
                <a:path w="270933" h="299104">
                  <a:moveTo>
                    <a:pt x="0" y="0"/>
                  </a:moveTo>
                  <a:lnTo>
                    <a:pt x="270933" y="0"/>
                  </a:lnTo>
                  <a:lnTo>
                    <a:pt x="270933" y="299104"/>
                  </a:lnTo>
                  <a:lnTo>
                    <a:pt x="0" y="299104"/>
                  </a:lnTo>
                  <a:close/>
                </a:path>
              </a:pathLst>
            </a:custGeom>
            <a:solidFill>
              <a:srgbClr val="EAE4D2"/>
            </a:solidFill>
          </p:spPr>
          <p:txBody>
            <a:bodyPr/>
            <a:lstStyle/>
            <a:p>
              <a:endParaRPr lang="en-GB"/>
            </a:p>
          </p:txBody>
        </p:sp>
        <p:sp>
          <p:nvSpPr>
            <p:cNvPr id="7" name="TextBox 7"/>
            <p:cNvSpPr txBox="1"/>
            <p:nvPr/>
          </p:nvSpPr>
          <p:spPr>
            <a:xfrm>
              <a:off x="0" y="-47625"/>
              <a:ext cx="270933" cy="346729"/>
            </a:xfrm>
            <a:prstGeom prst="rect">
              <a:avLst/>
            </a:prstGeom>
          </p:spPr>
          <p:txBody>
            <a:bodyPr lIns="50800" tIns="50800" rIns="50800" bIns="50800" rtlCol="0" anchor="ctr"/>
            <a:lstStyle/>
            <a:p>
              <a:pPr algn="ctr">
                <a:lnSpc>
                  <a:spcPts val="2479"/>
                </a:lnSpc>
              </a:pPr>
              <a:endParaRPr/>
            </a:p>
          </p:txBody>
        </p:sp>
      </p:grpSp>
      <p:grpSp>
        <p:nvGrpSpPr>
          <p:cNvPr id="8" name="Group 8"/>
          <p:cNvGrpSpPr/>
          <p:nvPr/>
        </p:nvGrpSpPr>
        <p:grpSpPr>
          <a:xfrm>
            <a:off x="10866642" y="0"/>
            <a:ext cx="1028700" cy="1135661"/>
            <a:chOff x="0" y="0"/>
            <a:chExt cx="270933" cy="299104"/>
          </a:xfrm>
        </p:grpSpPr>
        <p:sp>
          <p:nvSpPr>
            <p:cNvPr id="9" name="Freeform 9"/>
            <p:cNvSpPr/>
            <p:nvPr/>
          </p:nvSpPr>
          <p:spPr>
            <a:xfrm>
              <a:off x="0" y="0"/>
              <a:ext cx="270933" cy="299104"/>
            </a:xfrm>
            <a:custGeom>
              <a:avLst/>
              <a:gdLst/>
              <a:ahLst/>
              <a:cxnLst/>
              <a:rect l="l" t="t" r="r" b="b"/>
              <a:pathLst>
                <a:path w="270933" h="299104">
                  <a:moveTo>
                    <a:pt x="0" y="0"/>
                  </a:moveTo>
                  <a:lnTo>
                    <a:pt x="270933" y="0"/>
                  </a:lnTo>
                  <a:lnTo>
                    <a:pt x="270933" y="299104"/>
                  </a:lnTo>
                  <a:lnTo>
                    <a:pt x="0" y="299104"/>
                  </a:lnTo>
                  <a:close/>
                </a:path>
              </a:pathLst>
            </a:custGeom>
            <a:solidFill>
              <a:srgbClr val="EAE4D2"/>
            </a:solidFill>
          </p:spPr>
          <p:txBody>
            <a:bodyPr/>
            <a:lstStyle/>
            <a:p>
              <a:endParaRPr lang="en-GB"/>
            </a:p>
          </p:txBody>
        </p:sp>
        <p:sp>
          <p:nvSpPr>
            <p:cNvPr id="10" name="TextBox 10"/>
            <p:cNvSpPr txBox="1"/>
            <p:nvPr/>
          </p:nvSpPr>
          <p:spPr>
            <a:xfrm>
              <a:off x="0" y="-47625"/>
              <a:ext cx="270933" cy="346729"/>
            </a:xfrm>
            <a:prstGeom prst="rect">
              <a:avLst/>
            </a:prstGeom>
          </p:spPr>
          <p:txBody>
            <a:bodyPr lIns="50800" tIns="50800" rIns="50800" bIns="50800" rtlCol="0" anchor="ctr"/>
            <a:lstStyle/>
            <a:p>
              <a:pPr algn="ctr">
                <a:lnSpc>
                  <a:spcPts val="2479"/>
                </a:lnSpc>
              </a:pPr>
              <a:endParaRPr/>
            </a:p>
          </p:txBody>
        </p:sp>
      </p:grpSp>
      <p:grpSp>
        <p:nvGrpSpPr>
          <p:cNvPr id="11" name="Group 11"/>
          <p:cNvGrpSpPr/>
          <p:nvPr/>
        </p:nvGrpSpPr>
        <p:grpSpPr>
          <a:xfrm>
            <a:off x="11895342" y="1135661"/>
            <a:ext cx="5363958" cy="8015678"/>
            <a:chOff x="0" y="0"/>
            <a:chExt cx="7151943" cy="10687570"/>
          </a:xfrm>
        </p:grpSpPr>
        <p:pic>
          <p:nvPicPr>
            <p:cNvPr id="12" name="Picture 12"/>
            <p:cNvPicPr>
              <a:picLocks noChangeAspect="1"/>
            </p:cNvPicPr>
            <p:nvPr/>
          </p:nvPicPr>
          <p:blipFill>
            <a:blip r:embed="rId2"/>
            <a:srcRect l="12704" r="12704"/>
            <a:stretch>
              <a:fillRect/>
            </a:stretch>
          </p:blipFill>
          <p:spPr>
            <a:xfrm>
              <a:off x="0" y="0"/>
              <a:ext cx="7151943" cy="10687570"/>
            </a:xfrm>
            <a:prstGeom prst="rect">
              <a:avLst/>
            </a:prstGeom>
          </p:spPr>
        </p:pic>
      </p:grpSp>
      <p:grpSp>
        <p:nvGrpSpPr>
          <p:cNvPr id="13" name="Group 13"/>
          <p:cNvGrpSpPr/>
          <p:nvPr/>
        </p:nvGrpSpPr>
        <p:grpSpPr>
          <a:xfrm>
            <a:off x="3268930" y="-1565593"/>
            <a:ext cx="5402508" cy="540250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sp>
        <p:nvSpPr>
          <p:cNvPr id="16" name="AutoShape 16"/>
          <p:cNvSpPr/>
          <p:nvPr/>
        </p:nvSpPr>
        <p:spPr>
          <a:xfrm>
            <a:off x="1085850" y="2994092"/>
            <a:ext cx="0" cy="1442010"/>
          </a:xfrm>
          <a:prstGeom prst="line">
            <a:avLst/>
          </a:prstGeom>
          <a:ln w="76200" cap="flat">
            <a:solidFill>
              <a:srgbClr val="EAE4D2"/>
            </a:solidFill>
            <a:prstDash val="solid"/>
            <a:headEnd type="none" w="sm" len="sm"/>
            <a:tailEnd type="none" w="sm" len="sm"/>
          </a:ln>
        </p:spPr>
        <p:txBody>
          <a:bodyPr/>
          <a:lstStyle/>
          <a:p>
            <a:endParaRPr lang="en-GB"/>
          </a:p>
        </p:txBody>
      </p:sp>
      <p:sp>
        <p:nvSpPr>
          <p:cNvPr id="17" name="TextBox 17"/>
          <p:cNvSpPr txBox="1"/>
          <p:nvPr/>
        </p:nvSpPr>
        <p:spPr>
          <a:xfrm>
            <a:off x="1028700" y="1133475"/>
            <a:ext cx="7158103"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BACKGROUND </a:t>
            </a:r>
          </a:p>
        </p:txBody>
      </p:sp>
      <p:sp>
        <p:nvSpPr>
          <p:cNvPr id="18" name="TextBox 18"/>
          <p:cNvSpPr txBox="1"/>
          <p:nvPr/>
        </p:nvSpPr>
        <p:spPr>
          <a:xfrm>
            <a:off x="1028700" y="2080260"/>
            <a:ext cx="6818840"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Semi-Bold"/>
                <a:ea typeface="Open Sans Semi-Bold"/>
                <a:cs typeface="Open Sans Semi-Bold"/>
                <a:sym typeface="Open Sans Semi-Bold"/>
              </a:rPr>
              <a:t>GET TO KNOW </a:t>
            </a:r>
          </a:p>
        </p:txBody>
      </p:sp>
      <p:sp>
        <p:nvSpPr>
          <p:cNvPr id="19" name="TextBox 19"/>
          <p:cNvSpPr txBox="1"/>
          <p:nvPr/>
        </p:nvSpPr>
        <p:spPr>
          <a:xfrm>
            <a:off x="1028700" y="4911952"/>
            <a:ext cx="9882968" cy="2620137"/>
          </a:xfrm>
          <a:prstGeom prst="rect">
            <a:avLst/>
          </a:prstGeom>
        </p:spPr>
        <p:txBody>
          <a:bodyPr lIns="0" tIns="0" rIns="0" bIns="0" rtlCol="0" anchor="t">
            <a:spAutoFit/>
          </a:bodyPr>
          <a:lstStyle/>
          <a:p>
            <a:pPr algn="just">
              <a:lnSpc>
                <a:spcPts val="4224"/>
              </a:lnSpc>
            </a:pPr>
            <a:r>
              <a:rPr lang="en-US" sz="2400" spc="96">
                <a:solidFill>
                  <a:srgbClr val="000000"/>
                </a:solidFill>
                <a:latin typeface="Open Sans"/>
                <a:ea typeface="Open Sans"/>
                <a:cs typeface="Open Sans"/>
                <a:sym typeface="Open Sans"/>
              </a:rPr>
              <a:t>ARDS is a heterogeneous clinical syndrome characterised by acute, inflammatory lung injury resulting in hypoxaemic respiratory failure. There are currently no pharmacological treatments for ARDS. </a:t>
            </a:r>
          </a:p>
          <a:p>
            <a:pPr marL="0" lvl="0" indent="0" algn="just">
              <a:lnSpc>
                <a:spcPts val="4224"/>
              </a:lnSpc>
            </a:pPr>
            <a:endParaRPr lang="en-US" sz="2400" spc="96">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757868"/>
            <a:ext cx="18288000" cy="4529132"/>
            <a:chOff x="0" y="0"/>
            <a:chExt cx="4816593" cy="1192858"/>
          </a:xfrm>
        </p:grpSpPr>
        <p:sp>
          <p:nvSpPr>
            <p:cNvPr id="3" name="Freeform 3"/>
            <p:cNvSpPr/>
            <p:nvPr/>
          </p:nvSpPr>
          <p:spPr>
            <a:xfrm>
              <a:off x="0" y="0"/>
              <a:ext cx="4816592" cy="1192858"/>
            </a:xfrm>
            <a:custGeom>
              <a:avLst/>
              <a:gdLst/>
              <a:ahLst/>
              <a:cxnLst/>
              <a:rect l="l" t="t" r="r" b="b"/>
              <a:pathLst>
                <a:path w="4816592" h="1192858">
                  <a:moveTo>
                    <a:pt x="0" y="0"/>
                  </a:moveTo>
                  <a:lnTo>
                    <a:pt x="4816592" y="0"/>
                  </a:lnTo>
                  <a:lnTo>
                    <a:pt x="4816592" y="1192858"/>
                  </a:lnTo>
                  <a:lnTo>
                    <a:pt x="0" y="1192858"/>
                  </a:lnTo>
                  <a:close/>
                </a:path>
              </a:pathLst>
            </a:custGeom>
            <a:solidFill>
              <a:srgbClr val="FFA32A"/>
            </a:solidFill>
          </p:spPr>
          <p:txBody>
            <a:bodyPr/>
            <a:lstStyle/>
            <a:p>
              <a:endParaRPr lang="en-GB"/>
            </a:p>
          </p:txBody>
        </p:sp>
        <p:sp>
          <p:nvSpPr>
            <p:cNvPr id="4" name="TextBox 4"/>
            <p:cNvSpPr txBox="1"/>
            <p:nvPr/>
          </p:nvSpPr>
          <p:spPr>
            <a:xfrm>
              <a:off x="0" y="-47625"/>
              <a:ext cx="4816593" cy="1240483"/>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15853048" y="-912528"/>
            <a:ext cx="3803190" cy="380319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8" name="Group 8"/>
          <p:cNvGrpSpPr/>
          <p:nvPr/>
        </p:nvGrpSpPr>
        <p:grpSpPr>
          <a:xfrm>
            <a:off x="0" y="9258300"/>
            <a:ext cx="1028700" cy="1028700"/>
            <a:chOff x="0" y="0"/>
            <a:chExt cx="270933" cy="270933"/>
          </a:xfrm>
        </p:grpSpPr>
        <p:sp>
          <p:nvSpPr>
            <p:cNvPr id="9" name="Freeform 9"/>
            <p:cNvSpPr/>
            <p:nvPr/>
          </p:nvSpPr>
          <p:spPr>
            <a:xfrm>
              <a:off x="0" y="0"/>
              <a:ext cx="270933" cy="270933"/>
            </a:xfrm>
            <a:custGeom>
              <a:avLst/>
              <a:gdLst/>
              <a:ahLst/>
              <a:cxnLst/>
              <a:rect l="l" t="t" r="r" b="b"/>
              <a:pathLst>
                <a:path w="270933" h="270933">
                  <a:moveTo>
                    <a:pt x="0" y="0"/>
                  </a:moveTo>
                  <a:lnTo>
                    <a:pt x="270933" y="0"/>
                  </a:lnTo>
                  <a:lnTo>
                    <a:pt x="270933" y="270933"/>
                  </a:lnTo>
                  <a:lnTo>
                    <a:pt x="0" y="270933"/>
                  </a:lnTo>
                  <a:close/>
                </a:path>
              </a:pathLst>
            </a:custGeom>
            <a:solidFill>
              <a:srgbClr val="EAE4D2"/>
            </a:solidFill>
          </p:spPr>
          <p:txBody>
            <a:bodyPr/>
            <a:lstStyle/>
            <a:p>
              <a:endParaRPr lang="en-GB"/>
            </a:p>
          </p:txBody>
        </p:sp>
        <p:sp>
          <p:nvSpPr>
            <p:cNvPr id="10" name="TextBox 10"/>
            <p:cNvSpPr txBox="1"/>
            <p:nvPr/>
          </p:nvSpPr>
          <p:spPr>
            <a:xfrm>
              <a:off x="0" y="-47625"/>
              <a:ext cx="270933" cy="318558"/>
            </a:xfrm>
            <a:prstGeom prst="rect">
              <a:avLst/>
            </a:prstGeom>
          </p:spPr>
          <p:txBody>
            <a:bodyPr lIns="50800" tIns="50800" rIns="50800" bIns="50800" rtlCol="0" anchor="ctr"/>
            <a:lstStyle/>
            <a:p>
              <a:pPr algn="ctr">
                <a:lnSpc>
                  <a:spcPts val="2479"/>
                </a:lnSpc>
              </a:pPr>
              <a:endParaRPr/>
            </a:p>
          </p:txBody>
        </p:sp>
      </p:grpSp>
      <p:sp>
        <p:nvSpPr>
          <p:cNvPr id="11" name="Freeform 11"/>
          <p:cNvSpPr/>
          <p:nvPr/>
        </p:nvSpPr>
        <p:spPr>
          <a:xfrm>
            <a:off x="514350" y="2212380"/>
            <a:ext cx="6813889" cy="5445720"/>
          </a:xfrm>
          <a:custGeom>
            <a:avLst/>
            <a:gdLst/>
            <a:ahLst/>
            <a:cxnLst/>
            <a:rect l="l" t="t" r="r" b="b"/>
            <a:pathLst>
              <a:path w="6813889" h="5445720">
                <a:moveTo>
                  <a:pt x="0" y="0"/>
                </a:moveTo>
                <a:lnTo>
                  <a:pt x="6813889" y="0"/>
                </a:lnTo>
                <a:lnTo>
                  <a:pt x="6813889" y="5445720"/>
                </a:lnTo>
                <a:lnTo>
                  <a:pt x="0" y="5445720"/>
                </a:lnTo>
                <a:lnTo>
                  <a:pt x="0" y="0"/>
                </a:lnTo>
                <a:close/>
              </a:path>
            </a:pathLst>
          </a:custGeom>
          <a:blipFill>
            <a:blip r:embed="rId2"/>
            <a:stretch>
              <a:fillRect l="-1495" r="-29"/>
            </a:stretch>
          </a:blipFill>
        </p:spPr>
        <p:txBody>
          <a:bodyPr/>
          <a:lstStyle/>
          <a:p>
            <a:endParaRPr lang="en-GB"/>
          </a:p>
        </p:txBody>
      </p:sp>
      <p:sp>
        <p:nvSpPr>
          <p:cNvPr id="12" name="TextBox 12"/>
          <p:cNvSpPr txBox="1"/>
          <p:nvPr/>
        </p:nvSpPr>
        <p:spPr>
          <a:xfrm>
            <a:off x="7830382" y="600369"/>
            <a:ext cx="9552743"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RATIONALE</a:t>
            </a:r>
          </a:p>
        </p:txBody>
      </p:sp>
      <p:sp>
        <p:nvSpPr>
          <p:cNvPr id="13" name="TextBox 13"/>
          <p:cNvSpPr txBox="1"/>
          <p:nvPr/>
        </p:nvSpPr>
        <p:spPr>
          <a:xfrm>
            <a:off x="7830382" y="2621422"/>
            <a:ext cx="3664643" cy="481330"/>
          </a:xfrm>
          <a:prstGeom prst="rect">
            <a:avLst/>
          </a:prstGeom>
        </p:spPr>
        <p:txBody>
          <a:bodyPr lIns="0" tIns="0" rIns="0" bIns="0" rtlCol="0" anchor="t">
            <a:spAutoFit/>
          </a:bodyPr>
          <a:lstStyle/>
          <a:p>
            <a:pPr algn="l">
              <a:lnSpc>
                <a:spcPts val="3919"/>
              </a:lnSpc>
            </a:pPr>
            <a:r>
              <a:rPr lang="en-US" sz="2799" b="1" spc="139">
                <a:solidFill>
                  <a:srgbClr val="151679"/>
                </a:solidFill>
                <a:latin typeface="Inter Ultra-Bold"/>
                <a:ea typeface="Inter Ultra-Bold"/>
                <a:cs typeface="Inter Ultra-Bold"/>
                <a:sym typeface="Inter Ultra-Bold"/>
              </a:rPr>
              <a:t>PROBLEM</a:t>
            </a:r>
          </a:p>
        </p:txBody>
      </p:sp>
      <p:sp>
        <p:nvSpPr>
          <p:cNvPr id="14" name="TextBox 14"/>
          <p:cNvSpPr txBox="1"/>
          <p:nvPr/>
        </p:nvSpPr>
        <p:spPr>
          <a:xfrm>
            <a:off x="7830382" y="6071108"/>
            <a:ext cx="3664643" cy="481330"/>
          </a:xfrm>
          <a:prstGeom prst="rect">
            <a:avLst/>
          </a:prstGeom>
        </p:spPr>
        <p:txBody>
          <a:bodyPr lIns="0" tIns="0" rIns="0" bIns="0" rtlCol="0" anchor="t">
            <a:spAutoFit/>
          </a:bodyPr>
          <a:lstStyle/>
          <a:p>
            <a:pPr algn="l">
              <a:lnSpc>
                <a:spcPts val="3919"/>
              </a:lnSpc>
            </a:pPr>
            <a:r>
              <a:rPr lang="en-US" sz="2799" b="1" spc="139">
                <a:solidFill>
                  <a:srgbClr val="FFFFFF"/>
                </a:solidFill>
                <a:latin typeface="Inter Ultra-Bold"/>
                <a:ea typeface="Inter Ultra-Bold"/>
                <a:cs typeface="Inter Ultra-Bold"/>
                <a:sym typeface="Inter Ultra-Bold"/>
              </a:rPr>
              <a:t>SOLUTION</a:t>
            </a:r>
          </a:p>
        </p:txBody>
      </p:sp>
      <p:sp>
        <p:nvSpPr>
          <p:cNvPr id="15" name="TextBox 15"/>
          <p:cNvSpPr txBox="1"/>
          <p:nvPr/>
        </p:nvSpPr>
        <p:spPr>
          <a:xfrm>
            <a:off x="7830382" y="3188477"/>
            <a:ext cx="9349862" cy="1553337"/>
          </a:xfrm>
          <a:prstGeom prst="rect">
            <a:avLst/>
          </a:prstGeom>
        </p:spPr>
        <p:txBody>
          <a:bodyPr lIns="0" tIns="0" rIns="0" bIns="0" rtlCol="0" anchor="t">
            <a:spAutoFit/>
          </a:bodyPr>
          <a:lstStyle/>
          <a:p>
            <a:pPr algn="just">
              <a:lnSpc>
                <a:spcPts val="4224"/>
              </a:lnSpc>
            </a:pPr>
            <a:r>
              <a:rPr lang="en-US" sz="2400" spc="96">
                <a:solidFill>
                  <a:srgbClr val="000000"/>
                </a:solidFill>
                <a:latin typeface="Open Sans"/>
                <a:ea typeface="Open Sans"/>
                <a:cs typeface="Open Sans"/>
                <a:sym typeface="Open Sans"/>
              </a:rPr>
              <a:t>Patient heterogeneity in ARDS might drive the lack of pharmacological therapies.  </a:t>
            </a:r>
          </a:p>
          <a:p>
            <a:pPr marL="0" lvl="0" indent="0" algn="just">
              <a:lnSpc>
                <a:spcPts val="4224"/>
              </a:lnSpc>
            </a:pPr>
            <a:endParaRPr lang="en-US" sz="2400" spc="96">
              <a:solidFill>
                <a:srgbClr val="000000"/>
              </a:solidFill>
              <a:latin typeface="Open Sans"/>
              <a:ea typeface="Open Sans"/>
              <a:cs typeface="Open Sans"/>
              <a:sym typeface="Open Sans"/>
            </a:endParaRPr>
          </a:p>
        </p:txBody>
      </p:sp>
      <p:sp>
        <p:nvSpPr>
          <p:cNvPr id="16" name="TextBox 16"/>
          <p:cNvSpPr txBox="1"/>
          <p:nvPr/>
        </p:nvSpPr>
        <p:spPr>
          <a:xfrm>
            <a:off x="7830382" y="6638163"/>
            <a:ext cx="9349862" cy="3153537"/>
          </a:xfrm>
          <a:prstGeom prst="rect">
            <a:avLst/>
          </a:prstGeom>
        </p:spPr>
        <p:txBody>
          <a:bodyPr lIns="0" tIns="0" rIns="0" bIns="0" rtlCol="0" anchor="t">
            <a:spAutoFit/>
          </a:bodyPr>
          <a:lstStyle/>
          <a:p>
            <a:pPr algn="just">
              <a:lnSpc>
                <a:spcPts val="4224"/>
              </a:lnSpc>
            </a:pPr>
            <a:r>
              <a:rPr lang="en-US" sz="2400" spc="96">
                <a:solidFill>
                  <a:srgbClr val="FFFFFF"/>
                </a:solidFill>
                <a:latin typeface="Open Sans"/>
                <a:ea typeface="Open Sans"/>
                <a:cs typeface="Open Sans"/>
                <a:sym typeface="Open Sans"/>
              </a:rPr>
              <a:t>Reducing heterogeneity might increase the likelihood of finding effective pharmacological therapies. </a:t>
            </a:r>
          </a:p>
          <a:p>
            <a:pPr algn="just">
              <a:lnSpc>
                <a:spcPts val="4224"/>
              </a:lnSpc>
            </a:pPr>
            <a:r>
              <a:rPr lang="en-US" sz="2400" spc="96">
                <a:solidFill>
                  <a:srgbClr val="FFFFFF"/>
                </a:solidFill>
                <a:latin typeface="Open Sans"/>
                <a:ea typeface="Open Sans"/>
                <a:cs typeface="Open Sans"/>
                <a:sym typeface="Open Sans"/>
              </a:rPr>
              <a:t>ARDS subphenotypes demonstrate differential responses to specific interventions in secondary analyses of completed clinical trials. </a:t>
            </a:r>
          </a:p>
          <a:p>
            <a:pPr marL="0" lvl="0" indent="0" algn="just">
              <a:lnSpc>
                <a:spcPts val="4224"/>
              </a:lnSpc>
            </a:pPr>
            <a:endParaRPr lang="en-US" sz="2400" spc="96">
              <a:solidFill>
                <a:srgbClr val="FFFFFF"/>
              </a:solidFill>
              <a:latin typeface="Open Sans"/>
              <a:ea typeface="Open Sans"/>
              <a:cs typeface="Open Sans"/>
              <a:sym typeface="Open Sans"/>
            </a:endParaRPr>
          </a:p>
        </p:txBody>
      </p:sp>
      <p:grpSp>
        <p:nvGrpSpPr>
          <p:cNvPr id="17" name="Group 17"/>
          <p:cNvGrpSpPr/>
          <p:nvPr/>
        </p:nvGrpSpPr>
        <p:grpSpPr>
          <a:xfrm>
            <a:off x="3481931" y="3671196"/>
            <a:ext cx="2225617" cy="484497"/>
            <a:chOff x="0" y="0"/>
            <a:chExt cx="586171" cy="127604"/>
          </a:xfrm>
        </p:grpSpPr>
        <p:sp>
          <p:nvSpPr>
            <p:cNvPr id="18" name="Freeform 18"/>
            <p:cNvSpPr/>
            <p:nvPr/>
          </p:nvSpPr>
          <p:spPr>
            <a:xfrm>
              <a:off x="0" y="0"/>
              <a:ext cx="586171" cy="127604"/>
            </a:xfrm>
            <a:custGeom>
              <a:avLst/>
              <a:gdLst/>
              <a:ahLst/>
              <a:cxnLst/>
              <a:rect l="l" t="t" r="r" b="b"/>
              <a:pathLst>
                <a:path w="586171" h="127604">
                  <a:moveTo>
                    <a:pt x="0" y="0"/>
                  </a:moveTo>
                  <a:lnTo>
                    <a:pt x="586171" y="0"/>
                  </a:lnTo>
                  <a:lnTo>
                    <a:pt x="586171" y="127604"/>
                  </a:lnTo>
                  <a:lnTo>
                    <a:pt x="0" y="127604"/>
                  </a:lnTo>
                  <a:close/>
                </a:path>
              </a:pathLst>
            </a:custGeom>
            <a:solidFill>
              <a:srgbClr val="FFFFFF"/>
            </a:solidFill>
          </p:spPr>
          <p:txBody>
            <a:bodyPr/>
            <a:lstStyle/>
            <a:p>
              <a:endParaRPr lang="en-GB"/>
            </a:p>
          </p:txBody>
        </p:sp>
        <p:sp>
          <p:nvSpPr>
            <p:cNvPr id="19" name="TextBox 19"/>
            <p:cNvSpPr txBox="1"/>
            <p:nvPr/>
          </p:nvSpPr>
          <p:spPr>
            <a:xfrm>
              <a:off x="0" y="-47625"/>
              <a:ext cx="586171" cy="175229"/>
            </a:xfrm>
            <a:prstGeom prst="rect">
              <a:avLst/>
            </a:prstGeom>
          </p:spPr>
          <p:txBody>
            <a:bodyPr lIns="50800" tIns="50800" rIns="50800" bIns="50800" rtlCol="0" anchor="ctr"/>
            <a:lstStyle/>
            <a:p>
              <a:pPr algn="ctr">
                <a:lnSpc>
                  <a:spcPts val="2479"/>
                </a:lnSpc>
              </a:pPr>
              <a:endParaRPr/>
            </a:p>
          </p:txBody>
        </p:sp>
      </p:grpSp>
      <p:grpSp>
        <p:nvGrpSpPr>
          <p:cNvPr id="20" name="Group 20"/>
          <p:cNvGrpSpPr/>
          <p:nvPr/>
        </p:nvGrpSpPr>
        <p:grpSpPr>
          <a:xfrm>
            <a:off x="3481931" y="5667823"/>
            <a:ext cx="1921839" cy="558426"/>
            <a:chOff x="0" y="0"/>
            <a:chExt cx="506163" cy="147075"/>
          </a:xfrm>
        </p:grpSpPr>
        <p:sp>
          <p:nvSpPr>
            <p:cNvPr id="21" name="Freeform 21"/>
            <p:cNvSpPr/>
            <p:nvPr/>
          </p:nvSpPr>
          <p:spPr>
            <a:xfrm>
              <a:off x="0" y="0"/>
              <a:ext cx="506163" cy="147075"/>
            </a:xfrm>
            <a:custGeom>
              <a:avLst/>
              <a:gdLst/>
              <a:ahLst/>
              <a:cxnLst/>
              <a:rect l="l" t="t" r="r" b="b"/>
              <a:pathLst>
                <a:path w="506163" h="147075">
                  <a:moveTo>
                    <a:pt x="0" y="0"/>
                  </a:moveTo>
                  <a:lnTo>
                    <a:pt x="506163" y="0"/>
                  </a:lnTo>
                  <a:lnTo>
                    <a:pt x="506163" y="147075"/>
                  </a:lnTo>
                  <a:lnTo>
                    <a:pt x="0" y="147075"/>
                  </a:lnTo>
                  <a:close/>
                </a:path>
              </a:pathLst>
            </a:custGeom>
            <a:solidFill>
              <a:srgbClr val="FFFFFF"/>
            </a:solidFill>
          </p:spPr>
          <p:txBody>
            <a:bodyPr/>
            <a:lstStyle/>
            <a:p>
              <a:endParaRPr lang="en-GB"/>
            </a:p>
          </p:txBody>
        </p:sp>
        <p:sp>
          <p:nvSpPr>
            <p:cNvPr id="22" name="TextBox 22"/>
            <p:cNvSpPr txBox="1"/>
            <p:nvPr/>
          </p:nvSpPr>
          <p:spPr>
            <a:xfrm>
              <a:off x="0" y="-47625"/>
              <a:ext cx="506163" cy="194700"/>
            </a:xfrm>
            <a:prstGeom prst="rect">
              <a:avLst/>
            </a:prstGeom>
          </p:spPr>
          <p:txBody>
            <a:bodyPr lIns="50800" tIns="50800" rIns="50800" bIns="50800" rtlCol="0" anchor="ctr"/>
            <a:lstStyle/>
            <a:p>
              <a:pPr algn="ctr">
                <a:lnSpc>
                  <a:spcPts val="247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64229"/>
            <a:ext cx="18288000" cy="3422771"/>
            <a:chOff x="0" y="0"/>
            <a:chExt cx="4816593" cy="901471"/>
          </a:xfrm>
        </p:grpSpPr>
        <p:sp>
          <p:nvSpPr>
            <p:cNvPr id="3" name="Freeform 3"/>
            <p:cNvSpPr/>
            <p:nvPr/>
          </p:nvSpPr>
          <p:spPr>
            <a:xfrm>
              <a:off x="0" y="0"/>
              <a:ext cx="4816592" cy="901471"/>
            </a:xfrm>
            <a:custGeom>
              <a:avLst/>
              <a:gdLst/>
              <a:ahLst/>
              <a:cxnLst/>
              <a:rect l="l" t="t" r="r" b="b"/>
              <a:pathLst>
                <a:path w="4816592" h="901471">
                  <a:moveTo>
                    <a:pt x="0" y="0"/>
                  </a:moveTo>
                  <a:lnTo>
                    <a:pt x="4816592" y="0"/>
                  </a:lnTo>
                  <a:lnTo>
                    <a:pt x="4816592" y="901471"/>
                  </a:lnTo>
                  <a:lnTo>
                    <a:pt x="0" y="901471"/>
                  </a:lnTo>
                  <a:close/>
                </a:path>
              </a:pathLst>
            </a:custGeom>
            <a:solidFill>
              <a:srgbClr val="F6F6F6"/>
            </a:solidFill>
          </p:spPr>
          <p:txBody>
            <a:bodyPr/>
            <a:lstStyle/>
            <a:p>
              <a:endParaRPr lang="en-GB"/>
            </a:p>
          </p:txBody>
        </p:sp>
        <p:sp>
          <p:nvSpPr>
            <p:cNvPr id="4" name="TextBox 4"/>
            <p:cNvSpPr txBox="1"/>
            <p:nvPr/>
          </p:nvSpPr>
          <p:spPr>
            <a:xfrm>
              <a:off x="0" y="-47625"/>
              <a:ext cx="4816593" cy="949096"/>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3650852" y="2690980"/>
            <a:ext cx="10986296" cy="6801722"/>
            <a:chOff x="0" y="0"/>
            <a:chExt cx="1643522" cy="1017520"/>
          </a:xfrm>
        </p:grpSpPr>
        <p:sp>
          <p:nvSpPr>
            <p:cNvPr id="6" name="Freeform 6"/>
            <p:cNvSpPr/>
            <p:nvPr/>
          </p:nvSpPr>
          <p:spPr>
            <a:xfrm>
              <a:off x="0" y="0"/>
              <a:ext cx="1643522" cy="1017520"/>
            </a:xfrm>
            <a:custGeom>
              <a:avLst/>
              <a:gdLst/>
              <a:ahLst/>
              <a:cxnLst/>
              <a:rect l="l" t="t" r="r" b="b"/>
              <a:pathLst>
                <a:path w="1643522" h="1017520">
                  <a:moveTo>
                    <a:pt x="62717" y="0"/>
                  </a:moveTo>
                  <a:lnTo>
                    <a:pt x="1580804" y="0"/>
                  </a:lnTo>
                  <a:cubicBezTo>
                    <a:pt x="1597438" y="0"/>
                    <a:pt x="1613391" y="6608"/>
                    <a:pt x="1625152" y="18369"/>
                  </a:cubicBezTo>
                  <a:cubicBezTo>
                    <a:pt x="1636914" y="30131"/>
                    <a:pt x="1643522" y="46084"/>
                    <a:pt x="1643522" y="62717"/>
                  </a:cubicBezTo>
                  <a:lnTo>
                    <a:pt x="1643522" y="954803"/>
                  </a:lnTo>
                  <a:cubicBezTo>
                    <a:pt x="1643522" y="971437"/>
                    <a:pt x="1636914" y="987389"/>
                    <a:pt x="1625152" y="999151"/>
                  </a:cubicBezTo>
                  <a:cubicBezTo>
                    <a:pt x="1613391" y="1010912"/>
                    <a:pt x="1597438" y="1017520"/>
                    <a:pt x="1580804" y="1017520"/>
                  </a:cubicBezTo>
                  <a:lnTo>
                    <a:pt x="62717" y="1017520"/>
                  </a:lnTo>
                  <a:cubicBezTo>
                    <a:pt x="46084" y="1017520"/>
                    <a:pt x="30131" y="1010912"/>
                    <a:pt x="18369" y="999151"/>
                  </a:cubicBezTo>
                  <a:cubicBezTo>
                    <a:pt x="6608" y="987389"/>
                    <a:pt x="0" y="971437"/>
                    <a:pt x="0" y="954803"/>
                  </a:cubicBezTo>
                  <a:lnTo>
                    <a:pt x="0" y="62717"/>
                  </a:lnTo>
                  <a:cubicBezTo>
                    <a:pt x="0" y="46084"/>
                    <a:pt x="6608" y="30131"/>
                    <a:pt x="18369" y="18369"/>
                  </a:cubicBezTo>
                  <a:cubicBezTo>
                    <a:pt x="30131" y="6608"/>
                    <a:pt x="46084" y="0"/>
                    <a:pt x="62717" y="0"/>
                  </a:cubicBezTo>
                  <a:close/>
                </a:path>
              </a:pathLst>
            </a:custGeom>
            <a:solidFill>
              <a:srgbClr val="EAE4D2"/>
            </a:solidFill>
          </p:spPr>
          <p:txBody>
            <a:bodyPr/>
            <a:lstStyle/>
            <a:p>
              <a:endParaRPr lang="en-GB"/>
            </a:p>
          </p:txBody>
        </p:sp>
        <p:sp>
          <p:nvSpPr>
            <p:cNvPr id="7" name="TextBox 7"/>
            <p:cNvSpPr txBox="1"/>
            <p:nvPr/>
          </p:nvSpPr>
          <p:spPr>
            <a:xfrm>
              <a:off x="0" y="-38100"/>
              <a:ext cx="1643522" cy="1055620"/>
            </a:xfrm>
            <a:prstGeom prst="rect">
              <a:avLst/>
            </a:prstGeom>
          </p:spPr>
          <p:txBody>
            <a:bodyPr lIns="50800" tIns="50800" rIns="50800" bIns="50800" rtlCol="0" anchor="ctr"/>
            <a:lstStyle/>
            <a:p>
              <a:pPr algn="ctr">
                <a:lnSpc>
                  <a:spcPts val="2901"/>
                </a:lnSpc>
              </a:pPr>
              <a:endParaRPr/>
            </a:p>
          </p:txBody>
        </p:sp>
      </p:grpSp>
      <p:grpSp>
        <p:nvGrpSpPr>
          <p:cNvPr id="8" name="Group 8"/>
          <p:cNvGrpSpPr/>
          <p:nvPr/>
        </p:nvGrpSpPr>
        <p:grpSpPr>
          <a:xfrm>
            <a:off x="0" y="457494"/>
            <a:ext cx="18288000" cy="1495425"/>
            <a:chOff x="0" y="0"/>
            <a:chExt cx="4816593" cy="393857"/>
          </a:xfrm>
        </p:grpSpPr>
        <p:sp>
          <p:nvSpPr>
            <p:cNvPr id="9" name="Freeform 9"/>
            <p:cNvSpPr/>
            <p:nvPr/>
          </p:nvSpPr>
          <p:spPr>
            <a:xfrm>
              <a:off x="0" y="0"/>
              <a:ext cx="4816592" cy="393857"/>
            </a:xfrm>
            <a:custGeom>
              <a:avLst/>
              <a:gdLst/>
              <a:ahLst/>
              <a:cxnLst/>
              <a:rect l="l" t="t" r="r" b="b"/>
              <a:pathLst>
                <a:path w="4816592" h="393857">
                  <a:moveTo>
                    <a:pt x="0" y="0"/>
                  </a:moveTo>
                  <a:lnTo>
                    <a:pt x="4816592" y="0"/>
                  </a:lnTo>
                  <a:lnTo>
                    <a:pt x="4816592" y="393857"/>
                  </a:lnTo>
                  <a:lnTo>
                    <a:pt x="0" y="393857"/>
                  </a:lnTo>
                  <a:close/>
                </a:path>
              </a:pathLst>
            </a:custGeom>
            <a:solidFill>
              <a:srgbClr val="FFA32A"/>
            </a:solidFill>
          </p:spPr>
          <p:txBody>
            <a:bodyPr/>
            <a:lstStyle/>
            <a:p>
              <a:endParaRPr lang="en-GB"/>
            </a:p>
          </p:txBody>
        </p:sp>
        <p:sp>
          <p:nvSpPr>
            <p:cNvPr id="10" name="TextBox 10"/>
            <p:cNvSpPr txBox="1"/>
            <p:nvPr/>
          </p:nvSpPr>
          <p:spPr>
            <a:xfrm>
              <a:off x="0" y="-47625"/>
              <a:ext cx="4816593" cy="441482"/>
            </a:xfrm>
            <a:prstGeom prst="rect">
              <a:avLst/>
            </a:prstGeom>
          </p:spPr>
          <p:txBody>
            <a:bodyPr lIns="50800" tIns="50800" rIns="50800" bIns="50800" rtlCol="0" anchor="ctr"/>
            <a:lstStyle/>
            <a:p>
              <a:pPr algn="ctr">
                <a:lnSpc>
                  <a:spcPts val="2479"/>
                </a:lnSpc>
              </a:pPr>
              <a:endParaRPr/>
            </a:p>
          </p:txBody>
        </p:sp>
      </p:grpSp>
      <p:sp>
        <p:nvSpPr>
          <p:cNvPr id="11" name="TextBox 11"/>
          <p:cNvSpPr txBox="1"/>
          <p:nvPr/>
        </p:nvSpPr>
        <p:spPr>
          <a:xfrm>
            <a:off x="3957379" y="3603597"/>
            <a:ext cx="10373238" cy="7460376"/>
          </a:xfrm>
          <a:prstGeom prst="rect">
            <a:avLst/>
          </a:prstGeom>
        </p:spPr>
        <p:txBody>
          <a:bodyPr lIns="0" tIns="0" rIns="0" bIns="0" rtlCol="0" anchor="t">
            <a:spAutoFit/>
          </a:bodyPr>
          <a:lstStyle/>
          <a:p>
            <a:pPr algn="l">
              <a:lnSpc>
                <a:spcPts val="4494"/>
              </a:lnSpc>
            </a:pPr>
            <a:r>
              <a:rPr lang="en-US" sz="3099" b="1">
                <a:solidFill>
                  <a:srgbClr val="000000"/>
                </a:solidFill>
                <a:latin typeface="Open Sans Medium"/>
                <a:ea typeface="Open Sans Medium"/>
                <a:cs typeface="Open Sans Medium"/>
                <a:sym typeface="Open Sans Medium"/>
              </a:rPr>
              <a:t>28-day organ support-free days incorporating mortality</a:t>
            </a:r>
          </a:p>
          <a:p>
            <a:pPr algn="ctr">
              <a:lnSpc>
                <a:spcPts val="4494"/>
              </a:lnSpc>
            </a:pPr>
            <a:endParaRPr lang="en-US" sz="3099" b="1">
              <a:solidFill>
                <a:srgbClr val="000000"/>
              </a:solidFill>
              <a:latin typeface="Open Sans Medium"/>
              <a:ea typeface="Open Sans Medium"/>
              <a:cs typeface="Open Sans Medium"/>
              <a:sym typeface="Open Sans Medium"/>
            </a:endParaRPr>
          </a:p>
          <a:p>
            <a:pPr algn="l">
              <a:lnSpc>
                <a:spcPts val="4494"/>
              </a:lnSpc>
            </a:pPr>
            <a:r>
              <a:rPr lang="en-US" sz="3099" b="1">
                <a:solidFill>
                  <a:srgbClr val="000000"/>
                </a:solidFill>
                <a:latin typeface="Open Sans Medium"/>
                <a:ea typeface="Open Sans Medium"/>
                <a:cs typeface="Open Sans Medium"/>
                <a:sym typeface="Open Sans Medium"/>
              </a:rPr>
              <a:t>o Ordinal scale - composite of:</a:t>
            </a:r>
          </a:p>
          <a:p>
            <a:pPr algn="l">
              <a:lnSpc>
                <a:spcPts val="4494"/>
              </a:lnSpc>
            </a:pPr>
            <a:endParaRPr lang="en-US" sz="3099" b="1">
              <a:solidFill>
                <a:srgbClr val="000000"/>
              </a:solidFill>
              <a:latin typeface="Open Sans Medium"/>
              <a:ea typeface="Open Sans Medium"/>
              <a:cs typeface="Open Sans Medium"/>
              <a:sym typeface="Open Sans Medium"/>
            </a:endParaRPr>
          </a:p>
          <a:p>
            <a:pPr algn="l">
              <a:lnSpc>
                <a:spcPts val="4494"/>
              </a:lnSpc>
            </a:pPr>
            <a:r>
              <a:rPr lang="en-US" sz="3099" b="1">
                <a:solidFill>
                  <a:srgbClr val="000000"/>
                </a:solidFill>
                <a:latin typeface="Open Sans Medium"/>
                <a:ea typeface="Open Sans Medium"/>
                <a:cs typeface="Open Sans Medium"/>
                <a:sym typeface="Open Sans Medium"/>
              </a:rPr>
              <a:t>◦in-hospital death (-1) </a:t>
            </a:r>
          </a:p>
          <a:p>
            <a:pPr algn="l">
              <a:lnSpc>
                <a:spcPts val="4494"/>
              </a:lnSpc>
            </a:pPr>
            <a:endParaRPr lang="en-US" sz="3099" b="1">
              <a:solidFill>
                <a:srgbClr val="000000"/>
              </a:solidFill>
              <a:latin typeface="Open Sans Medium"/>
              <a:ea typeface="Open Sans Medium"/>
              <a:cs typeface="Open Sans Medium"/>
              <a:sym typeface="Open Sans Medium"/>
            </a:endParaRPr>
          </a:p>
          <a:p>
            <a:pPr algn="l">
              <a:lnSpc>
                <a:spcPts val="4494"/>
              </a:lnSpc>
            </a:pPr>
            <a:r>
              <a:rPr lang="en-US" sz="3099" b="1">
                <a:solidFill>
                  <a:srgbClr val="000000"/>
                </a:solidFill>
                <a:latin typeface="Open Sans Medium"/>
                <a:ea typeface="Open Sans Medium"/>
                <a:cs typeface="Open Sans Medium"/>
                <a:sym typeface="Open Sans Medium"/>
              </a:rPr>
              <a:t>◦number of days alive and not requiring organ support</a:t>
            </a:r>
          </a:p>
          <a:p>
            <a:pPr algn="l">
              <a:lnSpc>
                <a:spcPts val="4494"/>
              </a:lnSpc>
            </a:pPr>
            <a:endParaRPr lang="en-US" sz="3099" b="1">
              <a:solidFill>
                <a:srgbClr val="000000"/>
              </a:solidFill>
              <a:latin typeface="Open Sans Medium"/>
              <a:ea typeface="Open Sans Medium"/>
              <a:cs typeface="Open Sans Medium"/>
              <a:sym typeface="Open Sans Medium"/>
            </a:endParaRPr>
          </a:p>
          <a:p>
            <a:pPr algn="l">
              <a:lnSpc>
                <a:spcPts val="4494"/>
              </a:lnSpc>
            </a:pPr>
            <a:r>
              <a:rPr lang="en-US" sz="3099" b="1">
                <a:solidFill>
                  <a:srgbClr val="000000"/>
                </a:solidFill>
                <a:latin typeface="Open Sans Medium"/>
                <a:ea typeface="Open Sans Medium"/>
                <a:cs typeface="Open Sans Medium"/>
                <a:sym typeface="Open Sans Medium"/>
              </a:rPr>
              <a:t>◦Organ support – respiratory and cardiovascular</a:t>
            </a:r>
          </a:p>
          <a:p>
            <a:pPr marL="0" lvl="0" indent="0" algn="l">
              <a:lnSpc>
                <a:spcPts val="4494"/>
              </a:lnSpc>
            </a:pPr>
            <a:endParaRPr lang="en-US" sz="3099" b="1">
              <a:solidFill>
                <a:srgbClr val="000000"/>
              </a:solidFill>
              <a:latin typeface="Open Sans Medium"/>
              <a:ea typeface="Open Sans Medium"/>
              <a:cs typeface="Open Sans Medium"/>
              <a:sym typeface="Open Sans Medium"/>
            </a:endParaRPr>
          </a:p>
          <a:p>
            <a:pPr marL="0" lvl="0" indent="0" algn="l">
              <a:lnSpc>
                <a:spcPts val="4494"/>
              </a:lnSpc>
            </a:pPr>
            <a:endParaRPr lang="en-US" sz="3099" b="1">
              <a:solidFill>
                <a:srgbClr val="000000"/>
              </a:solidFill>
              <a:latin typeface="Open Sans Medium"/>
              <a:ea typeface="Open Sans Medium"/>
              <a:cs typeface="Open Sans Medium"/>
              <a:sym typeface="Open Sans Medium"/>
            </a:endParaRPr>
          </a:p>
          <a:p>
            <a:pPr marL="0" lvl="0" indent="0" algn="ctr">
              <a:lnSpc>
                <a:spcPts val="4494"/>
              </a:lnSpc>
            </a:pPr>
            <a:endParaRPr lang="en-US" sz="3099" b="1">
              <a:solidFill>
                <a:srgbClr val="000000"/>
              </a:solidFill>
              <a:latin typeface="Open Sans Medium"/>
              <a:ea typeface="Open Sans Medium"/>
              <a:cs typeface="Open Sans Medium"/>
              <a:sym typeface="Open Sans Medium"/>
            </a:endParaRPr>
          </a:p>
          <a:p>
            <a:pPr marL="0" lvl="0" indent="0" algn="ctr">
              <a:lnSpc>
                <a:spcPts val="4494"/>
              </a:lnSpc>
            </a:pPr>
            <a:endParaRPr lang="en-US" sz="3099" b="1">
              <a:solidFill>
                <a:srgbClr val="000000"/>
              </a:solidFill>
              <a:latin typeface="Open Sans Medium"/>
              <a:ea typeface="Open Sans Medium"/>
              <a:cs typeface="Open Sans Medium"/>
              <a:sym typeface="Open Sans Medium"/>
            </a:endParaRPr>
          </a:p>
        </p:txBody>
      </p:sp>
      <p:sp>
        <p:nvSpPr>
          <p:cNvPr id="12" name="TextBox 12"/>
          <p:cNvSpPr txBox="1"/>
          <p:nvPr/>
        </p:nvSpPr>
        <p:spPr>
          <a:xfrm>
            <a:off x="839945" y="765151"/>
            <a:ext cx="9809241" cy="984885"/>
          </a:xfrm>
          <a:prstGeom prst="rect">
            <a:avLst/>
          </a:prstGeom>
        </p:spPr>
        <p:txBody>
          <a:bodyPr lIns="0" tIns="0" rIns="0" bIns="0" rtlCol="0" anchor="t">
            <a:spAutoFit/>
          </a:bodyPr>
          <a:lstStyle/>
          <a:p>
            <a:pPr algn="l">
              <a:lnSpc>
                <a:spcPts val="7560"/>
              </a:lnSpc>
            </a:pPr>
            <a:r>
              <a:rPr lang="en-US" sz="7200" b="1">
                <a:solidFill>
                  <a:srgbClr val="FFFFFF"/>
                </a:solidFill>
                <a:latin typeface="Inter Bold"/>
                <a:ea typeface="Inter Bold"/>
                <a:cs typeface="Inter Bold"/>
                <a:sym typeface="Inter Bold"/>
              </a:rPr>
              <a:t>PRIMARY ENDPOINT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34610" y="0"/>
            <a:ext cx="5653390" cy="10287000"/>
            <a:chOff x="0" y="0"/>
            <a:chExt cx="1488959" cy="2709333"/>
          </a:xfrm>
        </p:grpSpPr>
        <p:sp>
          <p:nvSpPr>
            <p:cNvPr id="3" name="Freeform 3"/>
            <p:cNvSpPr/>
            <p:nvPr/>
          </p:nvSpPr>
          <p:spPr>
            <a:xfrm>
              <a:off x="0" y="0"/>
              <a:ext cx="1488959" cy="2709333"/>
            </a:xfrm>
            <a:custGeom>
              <a:avLst/>
              <a:gdLst/>
              <a:ahLst/>
              <a:cxnLst/>
              <a:rect l="l" t="t" r="r" b="b"/>
              <a:pathLst>
                <a:path w="1488959" h="2709333">
                  <a:moveTo>
                    <a:pt x="0" y="0"/>
                  </a:moveTo>
                  <a:lnTo>
                    <a:pt x="1488959" y="0"/>
                  </a:lnTo>
                  <a:lnTo>
                    <a:pt x="1488959" y="2709333"/>
                  </a:lnTo>
                  <a:lnTo>
                    <a:pt x="0" y="2709333"/>
                  </a:lnTo>
                  <a:close/>
                </a:path>
              </a:pathLst>
            </a:custGeom>
            <a:solidFill>
              <a:srgbClr val="F6F6F6"/>
            </a:solidFill>
          </p:spPr>
          <p:txBody>
            <a:bodyPr/>
            <a:lstStyle/>
            <a:p>
              <a:endParaRPr lang="en-GB"/>
            </a:p>
          </p:txBody>
        </p:sp>
        <p:sp>
          <p:nvSpPr>
            <p:cNvPr id="4" name="TextBox 4"/>
            <p:cNvSpPr txBox="1"/>
            <p:nvPr/>
          </p:nvSpPr>
          <p:spPr>
            <a:xfrm>
              <a:off x="0" y="-47625"/>
              <a:ext cx="1488959" cy="2756958"/>
            </a:xfrm>
            <a:prstGeom prst="rect">
              <a:avLst/>
            </a:prstGeom>
          </p:spPr>
          <p:txBody>
            <a:bodyPr lIns="50800" tIns="50800" rIns="50800" bIns="50800" rtlCol="0" anchor="ctr"/>
            <a:lstStyle/>
            <a:p>
              <a:pPr algn="ctr">
                <a:lnSpc>
                  <a:spcPts val="2479"/>
                </a:lnSpc>
              </a:pPr>
              <a:endParaRPr/>
            </a:p>
          </p:txBody>
        </p:sp>
      </p:grpSp>
      <p:grpSp>
        <p:nvGrpSpPr>
          <p:cNvPr id="5" name="Group 5"/>
          <p:cNvGrpSpPr/>
          <p:nvPr/>
        </p:nvGrpSpPr>
        <p:grpSpPr>
          <a:xfrm>
            <a:off x="17400866" y="0"/>
            <a:ext cx="863406" cy="1914819"/>
            <a:chOff x="0" y="0"/>
            <a:chExt cx="227399" cy="504314"/>
          </a:xfrm>
        </p:grpSpPr>
        <p:sp>
          <p:nvSpPr>
            <p:cNvPr id="6" name="Freeform 6"/>
            <p:cNvSpPr/>
            <p:nvPr/>
          </p:nvSpPr>
          <p:spPr>
            <a:xfrm>
              <a:off x="0" y="0"/>
              <a:ext cx="227399" cy="504314"/>
            </a:xfrm>
            <a:custGeom>
              <a:avLst/>
              <a:gdLst/>
              <a:ahLst/>
              <a:cxnLst/>
              <a:rect l="l" t="t" r="r" b="b"/>
              <a:pathLst>
                <a:path w="227399" h="504314">
                  <a:moveTo>
                    <a:pt x="0" y="0"/>
                  </a:moveTo>
                  <a:lnTo>
                    <a:pt x="227399" y="0"/>
                  </a:lnTo>
                  <a:lnTo>
                    <a:pt x="227399" y="504314"/>
                  </a:lnTo>
                  <a:lnTo>
                    <a:pt x="0" y="504314"/>
                  </a:lnTo>
                  <a:close/>
                </a:path>
              </a:pathLst>
            </a:custGeom>
            <a:solidFill>
              <a:srgbClr val="FFA32A"/>
            </a:solidFill>
          </p:spPr>
          <p:txBody>
            <a:bodyPr/>
            <a:lstStyle/>
            <a:p>
              <a:endParaRPr lang="en-GB"/>
            </a:p>
          </p:txBody>
        </p:sp>
        <p:sp>
          <p:nvSpPr>
            <p:cNvPr id="7" name="TextBox 7"/>
            <p:cNvSpPr txBox="1"/>
            <p:nvPr/>
          </p:nvSpPr>
          <p:spPr>
            <a:xfrm>
              <a:off x="0" y="-47625"/>
              <a:ext cx="227399" cy="551939"/>
            </a:xfrm>
            <a:prstGeom prst="rect">
              <a:avLst/>
            </a:prstGeom>
          </p:spPr>
          <p:txBody>
            <a:bodyPr lIns="50800" tIns="50800" rIns="50800" bIns="50800" rtlCol="0" anchor="ctr"/>
            <a:lstStyle/>
            <a:p>
              <a:pPr algn="ctr">
                <a:lnSpc>
                  <a:spcPts val="2479"/>
                </a:lnSpc>
              </a:pPr>
              <a:endParaRPr/>
            </a:p>
          </p:txBody>
        </p:sp>
      </p:grpSp>
      <p:grpSp>
        <p:nvGrpSpPr>
          <p:cNvPr id="8" name="Group 8"/>
          <p:cNvGrpSpPr/>
          <p:nvPr/>
        </p:nvGrpSpPr>
        <p:grpSpPr>
          <a:xfrm>
            <a:off x="-1061650" y="8036778"/>
            <a:ext cx="3803190" cy="380319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6F6F6"/>
              </a:solidFill>
              <a:prstDash val="solid"/>
              <a:miter/>
            </a:ln>
          </p:spPr>
          <p:txBody>
            <a:bodyPr/>
            <a:lstStyle/>
            <a:p>
              <a:endParaRPr lang="en-GB"/>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479"/>
                </a:lnSpc>
              </a:pPr>
              <a:endParaRPr/>
            </a:p>
          </p:txBody>
        </p:sp>
      </p:grpSp>
      <p:grpSp>
        <p:nvGrpSpPr>
          <p:cNvPr id="11" name="Group 11"/>
          <p:cNvGrpSpPr/>
          <p:nvPr/>
        </p:nvGrpSpPr>
        <p:grpSpPr>
          <a:xfrm>
            <a:off x="0" y="10094695"/>
            <a:ext cx="18264272" cy="192305"/>
            <a:chOff x="0" y="0"/>
            <a:chExt cx="4810343" cy="50648"/>
          </a:xfrm>
        </p:grpSpPr>
        <p:sp>
          <p:nvSpPr>
            <p:cNvPr id="12" name="Freeform 12"/>
            <p:cNvSpPr/>
            <p:nvPr/>
          </p:nvSpPr>
          <p:spPr>
            <a:xfrm>
              <a:off x="0" y="0"/>
              <a:ext cx="4810343" cy="50648"/>
            </a:xfrm>
            <a:custGeom>
              <a:avLst/>
              <a:gdLst/>
              <a:ahLst/>
              <a:cxnLst/>
              <a:rect l="l" t="t" r="r" b="b"/>
              <a:pathLst>
                <a:path w="4810343" h="50648">
                  <a:moveTo>
                    <a:pt x="0" y="0"/>
                  </a:moveTo>
                  <a:lnTo>
                    <a:pt x="4810343" y="0"/>
                  </a:lnTo>
                  <a:lnTo>
                    <a:pt x="4810343" y="50648"/>
                  </a:lnTo>
                  <a:lnTo>
                    <a:pt x="0" y="50648"/>
                  </a:lnTo>
                  <a:close/>
                </a:path>
              </a:pathLst>
            </a:custGeom>
            <a:solidFill>
              <a:srgbClr val="FFA32A"/>
            </a:solidFill>
          </p:spPr>
          <p:txBody>
            <a:bodyPr/>
            <a:lstStyle/>
            <a:p>
              <a:endParaRPr lang="en-GB"/>
            </a:p>
          </p:txBody>
        </p:sp>
        <p:sp>
          <p:nvSpPr>
            <p:cNvPr id="13" name="TextBox 13"/>
            <p:cNvSpPr txBox="1"/>
            <p:nvPr/>
          </p:nvSpPr>
          <p:spPr>
            <a:xfrm>
              <a:off x="0" y="-47625"/>
              <a:ext cx="4810343" cy="98273"/>
            </a:xfrm>
            <a:prstGeom prst="rect">
              <a:avLst/>
            </a:prstGeom>
          </p:spPr>
          <p:txBody>
            <a:bodyPr lIns="50800" tIns="50800" rIns="50800" bIns="50800" rtlCol="0" anchor="ctr"/>
            <a:lstStyle/>
            <a:p>
              <a:pPr algn="ctr">
                <a:lnSpc>
                  <a:spcPts val="2479"/>
                </a:lnSpc>
              </a:pPr>
              <a:endParaRPr/>
            </a:p>
          </p:txBody>
        </p:sp>
      </p:grpSp>
      <p:sp>
        <p:nvSpPr>
          <p:cNvPr id="15" name="TextBox 15"/>
          <p:cNvSpPr txBox="1"/>
          <p:nvPr/>
        </p:nvSpPr>
        <p:spPr>
          <a:xfrm>
            <a:off x="839945" y="562269"/>
            <a:ext cx="7149728" cy="9848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TRIAL DESIGN</a:t>
            </a:r>
          </a:p>
        </p:txBody>
      </p:sp>
      <p:sp>
        <p:nvSpPr>
          <p:cNvPr id="16" name="TextBox 16"/>
          <p:cNvSpPr txBox="1"/>
          <p:nvPr/>
        </p:nvSpPr>
        <p:spPr>
          <a:xfrm>
            <a:off x="839945" y="1518579"/>
            <a:ext cx="6818840"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Bold"/>
                <a:ea typeface="Open Sans Bold"/>
                <a:cs typeface="Open Sans Bold"/>
                <a:sym typeface="Open Sans Bold"/>
              </a:rPr>
              <a:t>BAYESIAN ADAPTIVE MULTI-ARM</a:t>
            </a:r>
          </a:p>
        </p:txBody>
      </p:sp>
      <p:pic>
        <p:nvPicPr>
          <p:cNvPr id="18" name="Picture 17">
            <a:extLst>
              <a:ext uri="{FF2B5EF4-FFF2-40B4-BE49-F238E27FC236}">
                <a16:creationId xmlns:a16="http://schemas.microsoft.com/office/drawing/2014/main" id="{6C6173EB-92B3-E390-65D1-15D69B52F01F}"/>
              </a:ext>
            </a:extLst>
          </p:cNvPr>
          <p:cNvPicPr>
            <a:picLocks noChangeAspect="1"/>
          </p:cNvPicPr>
          <p:nvPr/>
        </p:nvPicPr>
        <p:blipFill>
          <a:blip r:embed="rId2"/>
          <a:srcRect l="20182" r="9568"/>
          <a:stretch/>
        </p:blipFill>
        <p:spPr>
          <a:xfrm>
            <a:off x="3380047" y="2060957"/>
            <a:ext cx="11504178" cy="69507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9945" y="562269"/>
            <a:ext cx="6818840" cy="1937385"/>
          </a:xfrm>
          <a:prstGeom prst="rect">
            <a:avLst/>
          </a:prstGeom>
        </p:spPr>
        <p:txBody>
          <a:bodyPr lIns="0" tIns="0" rIns="0" bIns="0" rtlCol="0" anchor="t">
            <a:spAutoFit/>
          </a:bodyPr>
          <a:lstStyle/>
          <a:p>
            <a:pPr algn="l">
              <a:lnSpc>
                <a:spcPts val="7560"/>
              </a:lnSpc>
            </a:pPr>
            <a:r>
              <a:rPr lang="en-US" sz="7200" b="1">
                <a:solidFill>
                  <a:srgbClr val="151679"/>
                </a:solidFill>
                <a:latin typeface="Inter Bold"/>
                <a:ea typeface="Inter Bold"/>
                <a:cs typeface="Inter Bold"/>
                <a:sym typeface="Inter Bold"/>
              </a:rPr>
              <a:t>MODULAR PROTOCOL </a:t>
            </a:r>
          </a:p>
        </p:txBody>
      </p:sp>
      <p:grpSp>
        <p:nvGrpSpPr>
          <p:cNvPr id="3" name="Group 3"/>
          <p:cNvGrpSpPr/>
          <p:nvPr/>
        </p:nvGrpSpPr>
        <p:grpSpPr>
          <a:xfrm>
            <a:off x="7718306" y="0"/>
            <a:ext cx="10569694" cy="10287000"/>
            <a:chOff x="0" y="0"/>
            <a:chExt cx="2783788" cy="2709333"/>
          </a:xfrm>
        </p:grpSpPr>
        <p:sp>
          <p:nvSpPr>
            <p:cNvPr id="4" name="Freeform 4"/>
            <p:cNvSpPr/>
            <p:nvPr/>
          </p:nvSpPr>
          <p:spPr>
            <a:xfrm>
              <a:off x="0" y="0"/>
              <a:ext cx="2783788" cy="2709333"/>
            </a:xfrm>
            <a:custGeom>
              <a:avLst/>
              <a:gdLst/>
              <a:ahLst/>
              <a:cxnLst/>
              <a:rect l="l" t="t" r="r" b="b"/>
              <a:pathLst>
                <a:path w="2783788" h="2709333">
                  <a:moveTo>
                    <a:pt x="0" y="0"/>
                  </a:moveTo>
                  <a:lnTo>
                    <a:pt x="2783788" y="0"/>
                  </a:lnTo>
                  <a:lnTo>
                    <a:pt x="2783788" y="2709333"/>
                  </a:lnTo>
                  <a:lnTo>
                    <a:pt x="0" y="2709333"/>
                  </a:lnTo>
                  <a:close/>
                </a:path>
              </a:pathLst>
            </a:custGeom>
            <a:solidFill>
              <a:srgbClr val="FFA32A"/>
            </a:solidFill>
          </p:spPr>
          <p:txBody>
            <a:bodyPr/>
            <a:lstStyle/>
            <a:p>
              <a:endParaRPr lang="en-GB"/>
            </a:p>
          </p:txBody>
        </p:sp>
        <p:sp>
          <p:nvSpPr>
            <p:cNvPr id="5" name="TextBox 5"/>
            <p:cNvSpPr txBox="1"/>
            <p:nvPr/>
          </p:nvSpPr>
          <p:spPr>
            <a:xfrm>
              <a:off x="0" y="-47625"/>
              <a:ext cx="2783788" cy="2756958"/>
            </a:xfrm>
            <a:prstGeom prst="rect">
              <a:avLst/>
            </a:prstGeom>
          </p:spPr>
          <p:txBody>
            <a:bodyPr lIns="50800" tIns="50800" rIns="50800" bIns="50800" rtlCol="0" anchor="ctr"/>
            <a:lstStyle/>
            <a:p>
              <a:pPr algn="ctr">
                <a:lnSpc>
                  <a:spcPts val="2479"/>
                </a:lnSpc>
              </a:pPr>
              <a:endParaRPr/>
            </a:p>
          </p:txBody>
        </p:sp>
      </p:grpSp>
      <p:sp>
        <p:nvSpPr>
          <p:cNvPr id="6" name="AutoShape 6"/>
          <p:cNvSpPr/>
          <p:nvPr/>
        </p:nvSpPr>
        <p:spPr>
          <a:xfrm>
            <a:off x="1028700" y="2499654"/>
            <a:ext cx="1858299" cy="0"/>
          </a:xfrm>
          <a:prstGeom prst="line">
            <a:avLst/>
          </a:prstGeom>
          <a:ln w="76200" cap="flat">
            <a:solidFill>
              <a:srgbClr val="EAE4D2"/>
            </a:solidFill>
            <a:prstDash val="solid"/>
            <a:headEnd type="none" w="sm" len="sm"/>
            <a:tailEnd type="none" w="sm" len="sm"/>
          </a:ln>
        </p:spPr>
        <p:txBody>
          <a:bodyPr/>
          <a:lstStyle/>
          <a:p>
            <a:endParaRPr lang="en-GB"/>
          </a:p>
        </p:txBody>
      </p:sp>
      <p:grpSp>
        <p:nvGrpSpPr>
          <p:cNvPr id="7" name="Group 7"/>
          <p:cNvGrpSpPr/>
          <p:nvPr/>
        </p:nvGrpSpPr>
        <p:grpSpPr>
          <a:xfrm>
            <a:off x="8493611" y="808077"/>
            <a:ext cx="877649" cy="87764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9" name="TextBox 9"/>
            <p:cNvSpPr txBox="1"/>
            <p:nvPr/>
          </p:nvSpPr>
          <p:spPr>
            <a:xfrm>
              <a:off x="76200" y="28575"/>
              <a:ext cx="660400" cy="708025"/>
            </a:xfrm>
            <a:prstGeom prst="rect">
              <a:avLst/>
            </a:prstGeom>
          </p:spPr>
          <p:txBody>
            <a:bodyPr lIns="44470" tIns="44470" rIns="44470" bIns="44470" rtlCol="0" anchor="ctr"/>
            <a:lstStyle/>
            <a:p>
              <a:pPr algn="ctr">
                <a:lnSpc>
                  <a:spcPts val="4199"/>
                </a:lnSpc>
              </a:pPr>
              <a:endParaRPr/>
            </a:p>
          </p:txBody>
        </p:sp>
      </p:grpSp>
      <p:grpSp>
        <p:nvGrpSpPr>
          <p:cNvPr id="10" name="Group 10"/>
          <p:cNvGrpSpPr/>
          <p:nvPr/>
        </p:nvGrpSpPr>
        <p:grpSpPr>
          <a:xfrm>
            <a:off x="8493611" y="2452119"/>
            <a:ext cx="877649" cy="87764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12" name="TextBox 12"/>
            <p:cNvSpPr txBox="1"/>
            <p:nvPr/>
          </p:nvSpPr>
          <p:spPr>
            <a:xfrm>
              <a:off x="76200" y="28575"/>
              <a:ext cx="660400" cy="708025"/>
            </a:xfrm>
            <a:prstGeom prst="rect">
              <a:avLst/>
            </a:prstGeom>
          </p:spPr>
          <p:txBody>
            <a:bodyPr lIns="44470" tIns="44470" rIns="44470" bIns="44470" rtlCol="0" anchor="ctr"/>
            <a:lstStyle/>
            <a:p>
              <a:pPr algn="ctr">
                <a:lnSpc>
                  <a:spcPts val="4199"/>
                </a:lnSpc>
              </a:pPr>
              <a:endParaRPr/>
            </a:p>
          </p:txBody>
        </p:sp>
      </p:grpSp>
      <p:grpSp>
        <p:nvGrpSpPr>
          <p:cNvPr id="13" name="Group 13"/>
          <p:cNvGrpSpPr/>
          <p:nvPr/>
        </p:nvGrpSpPr>
        <p:grpSpPr>
          <a:xfrm>
            <a:off x="8493611" y="6384157"/>
            <a:ext cx="877649" cy="87764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15" name="TextBox 15"/>
            <p:cNvSpPr txBox="1"/>
            <p:nvPr/>
          </p:nvSpPr>
          <p:spPr>
            <a:xfrm>
              <a:off x="76200" y="28575"/>
              <a:ext cx="660400" cy="708025"/>
            </a:xfrm>
            <a:prstGeom prst="rect">
              <a:avLst/>
            </a:prstGeom>
          </p:spPr>
          <p:txBody>
            <a:bodyPr lIns="44470" tIns="44470" rIns="44470" bIns="44470" rtlCol="0" anchor="ctr"/>
            <a:lstStyle/>
            <a:p>
              <a:pPr algn="ctr">
                <a:lnSpc>
                  <a:spcPts val="4199"/>
                </a:lnSpc>
              </a:pPr>
              <a:endParaRPr/>
            </a:p>
          </p:txBody>
        </p:sp>
      </p:grpSp>
      <p:grpSp>
        <p:nvGrpSpPr>
          <p:cNvPr id="16" name="Group 16"/>
          <p:cNvGrpSpPr/>
          <p:nvPr/>
        </p:nvGrpSpPr>
        <p:grpSpPr>
          <a:xfrm>
            <a:off x="8493611" y="4303951"/>
            <a:ext cx="877649" cy="87764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18" name="TextBox 18"/>
            <p:cNvSpPr txBox="1"/>
            <p:nvPr/>
          </p:nvSpPr>
          <p:spPr>
            <a:xfrm>
              <a:off x="76200" y="28575"/>
              <a:ext cx="660400" cy="708025"/>
            </a:xfrm>
            <a:prstGeom prst="rect">
              <a:avLst/>
            </a:prstGeom>
          </p:spPr>
          <p:txBody>
            <a:bodyPr lIns="44470" tIns="44470" rIns="44470" bIns="44470" rtlCol="0" anchor="ctr"/>
            <a:lstStyle/>
            <a:p>
              <a:pPr algn="ctr">
                <a:lnSpc>
                  <a:spcPts val="4199"/>
                </a:lnSpc>
              </a:pPr>
              <a:endParaRPr/>
            </a:p>
          </p:txBody>
        </p:sp>
      </p:grpSp>
      <p:grpSp>
        <p:nvGrpSpPr>
          <p:cNvPr id="19" name="Group 19"/>
          <p:cNvGrpSpPr/>
          <p:nvPr/>
        </p:nvGrpSpPr>
        <p:grpSpPr>
          <a:xfrm>
            <a:off x="8493611" y="8233356"/>
            <a:ext cx="877649" cy="87764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4D2"/>
            </a:solidFill>
          </p:spPr>
          <p:txBody>
            <a:bodyPr/>
            <a:lstStyle/>
            <a:p>
              <a:endParaRPr lang="en-GB"/>
            </a:p>
          </p:txBody>
        </p:sp>
        <p:sp>
          <p:nvSpPr>
            <p:cNvPr id="21" name="TextBox 21"/>
            <p:cNvSpPr txBox="1"/>
            <p:nvPr/>
          </p:nvSpPr>
          <p:spPr>
            <a:xfrm>
              <a:off x="76200" y="28575"/>
              <a:ext cx="660400" cy="708025"/>
            </a:xfrm>
            <a:prstGeom prst="rect">
              <a:avLst/>
            </a:prstGeom>
          </p:spPr>
          <p:txBody>
            <a:bodyPr lIns="44470" tIns="44470" rIns="44470" bIns="44470" rtlCol="0" anchor="ctr"/>
            <a:lstStyle/>
            <a:p>
              <a:pPr algn="ctr">
                <a:lnSpc>
                  <a:spcPts val="4199"/>
                </a:lnSpc>
              </a:pPr>
              <a:endParaRPr/>
            </a:p>
          </p:txBody>
        </p:sp>
      </p:grpSp>
      <p:sp>
        <p:nvSpPr>
          <p:cNvPr id="22" name="Freeform 22"/>
          <p:cNvSpPr/>
          <p:nvPr/>
        </p:nvSpPr>
        <p:spPr>
          <a:xfrm>
            <a:off x="839945" y="3329768"/>
            <a:ext cx="6188287" cy="6188287"/>
          </a:xfrm>
          <a:custGeom>
            <a:avLst/>
            <a:gdLst/>
            <a:ahLst/>
            <a:cxnLst/>
            <a:rect l="l" t="t" r="r" b="b"/>
            <a:pathLst>
              <a:path w="6188287" h="6188287">
                <a:moveTo>
                  <a:pt x="0" y="0"/>
                </a:moveTo>
                <a:lnTo>
                  <a:pt x="6188287" y="0"/>
                </a:lnTo>
                <a:lnTo>
                  <a:pt x="6188287" y="6188287"/>
                </a:lnTo>
                <a:lnTo>
                  <a:pt x="0" y="6188287"/>
                </a:lnTo>
                <a:lnTo>
                  <a:pt x="0" y="0"/>
                </a:lnTo>
                <a:close/>
              </a:path>
            </a:pathLst>
          </a:custGeom>
          <a:blipFill>
            <a:blip r:embed="rId2"/>
            <a:stretch>
              <a:fillRect/>
            </a:stretch>
          </a:blipFill>
        </p:spPr>
        <p:txBody>
          <a:bodyPr/>
          <a:lstStyle/>
          <a:p>
            <a:endParaRPr lang="en-GB"/>
          </a:p>
        </p:txBody>
      </p:sp>
      <p:sp>
        <p:nvSpPr>
          <p:cNvPr id="23" name="TextBox 23"/>
          <p:cNvSpPr txBox="1"/>
          <p:nvPr/>
        </p:nvSpPr>
        <p:spPr>
          <a:xfrm>
            <a:off x="899466" y="2673773"/>
            <a:ext cx="6818840" cy="396240"/>
          </a:xfrm>
          <a:prstGeom prst="rect">
            <a:avLst/>
          </a:prstGeom>
        </p:spPr>
        <p:txBody>
          <a:bodyPr lIns="0" tIns="0" rIns="0" bIns="0" rtlCol="0" anchor="t">
            <a:spAutoFit/>
          </a:bodyPr>
          <a:lstStyle/>
          <a:p>
            <a:pPr marL="0" lvl="0" indent="0" algn="l">
              <a:lnSpc>
                <a:spcPts val="3359"/>
              </a:lnSpc>
            </a:pPr>
            <a:r>
              <a:rPr lang="en-US" sz="2400" b="1" spc="177">
                <a:solidFill>
                  <a:srgbClr val="000000"/>
                </a:solidFill>
                <a:latin typeface="Open Sans Bold"/>
                <a:ea typeface="Open Sans Bold"/>
                <a:cs typeface="Open Sans Bold"/>
                <a:sym typeface="Open Sans Bold"/>
              </a:rPr>
              <a:t>TRIAL DESIGN</a:t>
            </a:r>
          </a:p>
        </p:txBody>
      </p:sp>
      <p:sp>
        <p:nvSpPr>
          <p:cNvPr id="24" name="TextBox 24"/>
          <p:cNvSpPr txBox="1"/>
          <p:nvPr/>
        </p:nvSpPr>
        <p:spPr>
          <a:xfrm>
            <a:off x="9527695" y="912878"/>
            <a:ext cx="7641844" cy="455295"/>
          </a:xfrm>
          <a:prstGeom prst="rect">
            <a:avLst/>
          </a:prstGeom>
        </p:spPr>
        <p:txBody>
          <a:bodyPr lIns="0" tIns="0" rIns="0" bIns="0" rtlCol="0" anchor="t">
            <a:spAutoFit/>
          </a:bodyPr>
          <a:lstStyle/>
          <a:p>
            <a:pPr algn="l">
              <a:lnSpc>
                <a:spcPts val="3779"/>
              </a:lnSpc>
            </a:pPr>
            <a:r>
              <a:rPr lang="en-US" sz="2699" b="1">
                <a:solidFill>
                  <a:srgbClr val="FFFFFF"/>
                </a:solidFill>
                <a:latin typeface="Inter Bold"/>
                <a:ea typeface="Inter Bold"/>
                <a:cs typeface="Inter Bold"/>
                <a:sym typeface="Inter Bold"/>
              </a:rPr>
              <a:t>Master Protocol </a:t>
            </a:r>
          </a:p>
        </p:txBody>
      </p:sp>
      <p:sp>
        <p:nvSpPr>
          <p:cNvPr id="25" name="TextBox 25"/>
          <p:cNvSpPr txBox="1"/>
          <p:nvPr/>
        </p:nvSpPr>
        <p:spPr>
          <a:xfrm>
            <a:off x="9527695" y="1402374"/>
            <a:ext cx="7641844" cy="902970"/>
          </a:xfrm>
          <a:prstGeom prst="rect">
            <a:avLst/>
          </a:prstGeom>
        </p:spPr>
        <p:txBody>
          <a:bodyPr lIns="0" tIns="0" rIns="0" bIns="0" rtlCol="0" anchor="t">
            <a:spAutoFit/>
          </a:bodyPr>
          <a:lstStyle/>
          <a:p>
            <a:pPr marL="0" lvl="0" indent="0" algn="just">
              <a:lnSpc>
                <a:spcPts val="3720"/>
              </a:lnSpc>
            </a:pPr>
            <a:r>
              <a:rPr lang="en-US" sz="2400">
                <a:solidFill>
                  <a:srgbClr val="FFFFFF"/>
                </a:solidFill>
                <a:latin typeface="Open Sans"/>
                <a:ea typeface="Open Sans"/>
                <a:cs typeface="Open Sans"/>
                <a:sym typeface="Open Sans"/>
              </a:rPr>
              <a:t>Information that is generic to the trial irrespective of the regional location and interventions</a:t>
            </a:r>
          </a:p>
        </p:txBody>
      </p:sp>
      <p:sp>
        <p:nvSpPr>
          <p:cNvPr id="26" name="TextBox 26"/>
          <p:cNvSpPr txBox="1"/>
          <p:nvPr/>
        </p:nvSpPr>
        <p:spPr>
          <a:xfrm>
            <a:off x="9514135" y="2639483"/>
            <a:ext cx="7641844" cy="455295"/>
          </a:xfrm>
          <a:prstGeom prst="rect">
            <a:avLst/>
          </a:prstGeom>
        </p:spPr>
        <p:txBody>
          <a:bodyPr lIns="0" tIns="0" rIns="0" bIns="0" rtlCol="0" anchor="t">
            <a:spAutoFit/>
          </a:bodyPr>
          <a:lstStyle/>
          <a:p>
            <a:pPr algn="l">
              <a:lnSpc>
                <a:spcPts val="3779"/>
              </a:lnSpc>
            </a:pPr>
            <a:r>
              <a:rPr lang="en-US" sz="2699" b="1">
                <a:solidFill>
                  <a:srgbClr val="FFFFFF"/>
                </a:solidFill>
                <a:latin typeface="Inter Bold"/>
                <a:ea typeface="Inter Bold"/>
                <a:cs typeface="Inter Bold"/>
                <a:sym typeface="Inter Bold"/>
              </a:rPr>
              <a:t>Intervention Specific Appendices </a:t>
            </a:r>
          </a:p>
        </p:txBody>
      </p:sp>
      <p:sp>
        <p:nvSpPr>
          <p:cNvPr id="27" name="TextBox 27"/>
          <p:cNvSpPr txBox="1"/>
          <p:nvPr/>
        </p:nvSpPr>
        <p:spPr>
          <a:xfrm>
            <a:off x="9579356" y="3253568"/>
            <a:ext cx="7641844" cy="436245"/>
          </a:xfrm>
          <a:prstGeom prst="rect">
            <a:avLst/>
          </a:prstGeom>
        </p:spPr>
        <p:txBody>
          <a:bodyPr lIns="0" tIns="0" rIns="0" bIns="0" rtlCol="0" anchor="t">
            <a:spAutoFit/>
          </a:bodyPr>
          <a:lstStyle/>
          <a:p>
            <a:pPr marL="0" lvl="0" indent="0" algn="just">
              <a:lnSpc>
                <a:spcPts val="3720"/>
              </a:lnSpc>
            </a:pPr>
            <a:r>
              <a:rPr lang="en-US" sz="2400">
                <a:solidFill>
                  <a:srgbClr val="FFFFFF"/>
                </a:solidFill>
                <a:latin typeface="Open Sans"/>
                <a:ea typeface="Open Sans"/>
                <a:cs typeface="Open Sans"/>
                <a:sym typeface="Open Sans"/>
              </a:rPr>
              <a:t>Information specific to each intervention</a:t>
            </a:r>
          </a:p>
        </p:txBody>
      </p:sp>
      <p:sp>
        <p:nvSpPr>
          <p:cNvPr id="28" name="TextBox 28"/>
          <p:cNvSpPr txBox="1"/>
          <p:nvPr/>
        </p:nvSpPr>
        <p:spPr>
          <a:xfrm>
            <a:off x="9514135" y="6571522"/>
            <a:ext cx="7641844" cy="455295"/>
          </a:xfrm>
          <a:prstGeom prst="rect">
            <a:avLst/>
          </a:prstGeom>
        </p:spPr>
        <p:txBody>
          <a:bodyPr lIns="0" tIns="0" rIns="0" bIns="0" rtlCol="0" anchor="t">
            <a:spAutoFit/>
          </a:bodyPr>
          <a:lstStyle/>
          <a:p>
            <a:pPr algn="l">
              <a:lnSpc>
                <a:spcPts val="3779"/>
              </a:lnSpc>
            </a:pPr>
            <a:r>
              <a:rPr lang="en-US" sz="2699" b="1">
                <a:solidFill>
                  <a:srgbClr val="FFFFFF"/>
                </a:solidFill>
                <a:latin typeface="Inter Bold"/>
                <a:ea typeface="Inter Bold"/>
                <a:cs typeface="Inter Bold"/>
                <a:sym typeface="Inter Bold"/>
              </a:rPr>
              <a:t>Region Specific Appendix </a:t>
            </a:r>
          </a:p>
        </p:txBody>
      </p:sp>
      <p:sp>
        <p:nvSpPr>
          <p:cNvPr id="29" name="TextBox 29"/>
          <p:cNvSpPr txBox="1"/>
          <p:nvPr/>
        </p:nvSpPr>
        <p:spPr>
          <a:xfrm>
            <a:off x="9476035" y="7207792"/>
            <a:ext cx="7745165" cy="902970"/>
          </a:xfrm>
          <a:prstGeom prst="rect">
            <a:avLst/>
          </a:prstGeom>
        </p:spPr>
        <p:txBody>
          <a:bodyPr lIns="0" tIns="0" rIns="0" bIns="0" rtlCol="0" anchor="t">
            <a:spAutoFit/>
          </a:bodyPr>
          <a:lstStyle/>
          <a:p>
            <a:pPr marL="0" lvl="0" indent="0" algn="just">
              <a:lnSpc>
                <a:spcPts val="3720"/>
              </a:lnSpc>
            </a:pPr>
            <a:r>
              <a:rPr lang="en-US" sz="2400">
                <a:solidFill>
                  <a:srgbClr val="FFFFFF"/>
                </a:solidFill>
                <a:latin typeface="Open Sans"/>
                <a:ea typeface="Open Sans"/>
                <a:cs typeface="Open Sans"/>
                <a:sym typeface="Open Sans"/>
              </a:rPr>
              <a:t>Information required to conduct the trial in a specific region</a:t>
            </a:r>
          </a:p>
        </p:txBody>
      </p:sp>
      <p:sp>
        <p:nvSpPr>
          <p:cNvPr id="30" name="TextBox 30"/>
          <p:cNvSpPr txBox="1"/>
          <p:nvPr/>
        </p:nvSpPr>
        <p:spPr>
          <a:xfrm>
            <a:off x="9514135" y="4491315"/>
            <a:ext cx="7641844" cy="455295"/>
          </a:xfrm>
          <a:prstGeom prst="rect">
            <a:avLst/>
          </a:prstGeom>
        </p:spPr>
        <p:txBody>
          <a:bodyPr lIns="0" tIns="0" rIns="0" bIns="0" rtlCol="0" anchor="t">
            <a:spAutoFit/>
          </a:bodyPr>
          <a:lstStyle/>
          <a:p>
            <a:pPr algn="l">
              <a:lnSpc>
                <a:spcPts val="3779"/>
              </a:lnSpc>
            </a:pPr>
            <a:r>
              <a:rPr lang="en-US" sz="2699" b="1">
                <a:solidFill>
                  <a:srgbClr val="FFFFFF"/>
                </a:solidFill>
                <a:latin typeface="Inter Bold"/>
                <a:ea typeface="Inter Bold"/>
                <a:cs typeface="Inter Bold"/>
                <a:sym typeface="Inter Bold"/>
              </a:rPr>
              <a:t>Subphenotype Appendix</a:t>
            </a:r>
          </a:p>
        </p:txBody>
      </p:sp>
      <p:sp>
        <p:nvSpPr>
          <p:cNvPr id="31" name="TextBox 31"/>
          <p:cNvSpPr txBox="1"/>
          <p:nvPr/>
        </p:nvSpPr>
        <p:spPr>
          <a:xfrm>
            <a:off x="9514135" y="5127586"/>
            <a:ext cx="7641844" cy="902970"/>
          </a:xfrm>
          <a:prstGeom prst="rect">
            <a:avLst/>
          </a:prstGeom>
        </p:spPr>
        <p:txBody>
          <a:bodyPr lIns="0" tIns="0" rIns="0" bIns="0" rtlCol="0" anchor="t">
            <a:spAutoFit/>
          </a:bodyPr>
          <a:lstStyle/>
          <a:p>
            <a:pPr marL="0" lvl="0" indent="0" algn="just">
              <a:lnSpc>
                <a:spcPts val="3720"/>
              </a:lnSpc>
            </a:pPr>
            <a:r>
              <a:rPr lang="en-US" sz="2400">
                <a:solidFill>
                  <a:srgbClr val="FFFFFF"/>
                </a:solidFill>
                <a:latin typeface="Open Sans"/>
                <a:ea typeface="Open Sans"/>
                <a:cs typeface="Open Sans"/>
                <a:sym typeface="Open Sans"/>
              </a:rPr>
              <a:t>Identification of subphenotypes and which devices will be used in the process</a:t>
            </a:r>
          </a:p>
        </p:txBody>
      </p:sp>
      <p:sp>
        <p:nvSpPr>
          <p:cNvPr id="32" name="TextBox 32"/>
          <p:cNvSpPr txBox="1"/>
          <p:nvPr/>
        </p:nvSpPr>
        <p:spPr>
          <a:xfrm>
            <a:off x="9579356" y="8420721"/>
            <a:ext cx="7641844" cy="455295"/>
          </a:xfrm>
          <a:prstGeom prst="rect">
            <a:avLst/>
          </a:prstGeom>
        </p:spPr>
        <p:txBody>
          <a:bodyPr lIns="0" tIns="0" rIns="0" bIns="0" rtlCol="0" anchor="t">
            <a:spAutoFit/>
          </a:bodyPr>
          <a:lstStyle/>
          <a:p>
            <a:pPr algn="l">
              <a:lnSpc>
                <a:spcPts val="3779"/>
              </a:lnSpc>
            </a:pPr>
            <a:r>
              <a:rPr lang="en-US" sz="2699" b="1">
                <a:solidFill>
                  <a:srgbClr val="FFFFFF"/>
                </a:solidFill>
                <a:latin typeface="Inter Bold"/>
                <a:ea typeface="Inter Bold"/>
                <a:cs typeface="Inter Bold"/>
                <a:sym typeface="Inter Bold"/>
              </a:rPr>
              <a:t>Statistical Design Appendix </a:t>
            </a:r>
          </a:p>
        </p:txBody>
      </p:sp>
      <p:sp>
        <p:nvSpPr>
          <p:cNvPr id="33" name="TextBox 33"/>
          <p:cNvSpPr txBox="1"/>
          <p:nvPr/>
        </p:nvSpPr>
        <p:spPr>
          <a:xfrm>
            <a:off x="9579356" y="9056991"/>
            <a:ext cx="7745165" cy="902970"/>
          </a:xfrm>
          <a:prstGeom prst="rect">
            <a:avLst/>
          </a:prstGeom>
        </p:spPr>
        <p:txBody>
          <a:bodyPr lIns="0" tIns="0" rIns="0" bIns="0" rtlCol="0" anchor="t">
            <a:spAutoFit/>
          </a:bodyPr>
          <a:lstStyle/>
          <a:p>
            <a:pPr marL="0" lvl="0" indent="0" algn="just">
              <a:lnSpc>
                <a:spcPts val="3720"/>
              </a:lnSpc>
            </a:pPr>
            <a:r>
              <a:rPr lang="en-US" sz="2400">
                <a:solidFill>
                  <a:srgbClr val="FFFFFF"/>
                </a:solidFill>
                <a:latin typeface="Open Sans"/>
                <a:ea typeface="Open Sans"/>
                <a:cs typeface="Open Sans"/>
                <a:sym typeface="Open Sans"/>
              </a:rPr>
              <a:t>Describes the design and simulation study to examine the trial operating characteristics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D2CEA8A7BDDA4FBC2A214595BFB666" ma:contentTypeVersion="19" ma:contentTypeDescription="Create a new document." ma:contentTypeScope="" ma:versionID="faaa86e22eed42d91ab9a032ef78cc2d">
  <xsd:schema xmlns:xsd="http://www.w3.org/2001/XMLSchema" xmlns:xs="http://www.w3.org/2001/XMLSchema" xmlns:p="http://schemas.microsoft.com/office/2006/metadata/properties" xmlns:ns2="84733a00-f160-4d8a-a8ce-20d4fc8c8cbd" xmlns:ns3="00e30c9c-22c8-4e54-88f8-7f24e5a05ad7" targetNamespace="http://schemas.microsoft.com/office/2006/metadata/properties" ma:root="true" ma:fieldsID="a8816c3e8eaa1b36cb5f7c60554ca9b0" ns2:_="" ns3:_="">
    <xsd:import namespace="84733a00-f160-4d8a-a8ce-20d4fc8c8cbd"/>
    <xsd:import namespace="00e30c9c-22c8-4e54-88f8-7f24e5a05a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33a00-f160-4d8a-a8ce-20d4fc8c8c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30c9c-22c8-4e54-88f8-7f24e5a05a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a8a83f6-029d-4fff-be50-5a88e960ea95}" ma:internalName="TaxCatchAll" ma:showField="CatchAllData" ma:web="00e30c9c-22c8-4e54-88f8-7f24e5a05a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733a00-f160-4d8a-a8ce-20d4fc8c8cbd">
      <Terms xmlns="http://schemas.microsoft.com/office/infopath/2007/PartnerControls"/>
    </lcf76f155ced4ddcb4097134ff3c332f>
    <TaxCatchAll xmlns="00e30c9c-22c8-4e54-88f8-7f24e5a05ad7" xsi:nil="true"/>
  </documentManagement>
</p:properties>
</file>

<file path=customXml/itemProps1.xml><?xml version="1.0" encoding="utf-8"?>
<ds:datastoreItem xmlns:ds="http://schemas.openxmlformats.org/officeDocument/2006/customXml" ds:itemID="{081FD52C-B868-4F50-8998-F7740FE959FD}">
  <ds:schemaRefs>
    <ds:schemaRef ds:uri="http://schemas.microsoft.com/sharepoint/v3/contenttype/forms"/>
  </ds:schemaRefs>
</ds:datastoreItem>
</file>

<file path=customXml/itemProps2.xml><?xml version="1.0" encoding="utf-8"?>
<ds:datastoreItem xmlns:ds="http://schemas.openxmlformats.org/officeDocument/2006/customXml" ds:itemID="{3DD16764-E256-436A-A4D9-F6B09EBAFA56}">
  <ds:schemaRefs>
    <ds:schemaRef ds:uri="00e30c9c-22c8-4e54-88f8-7f24e5a05ad7"/>
    <ds:schemaRef ds:uri="84733a00-f160-4d8a-a8ce-20d4fc8c8c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D1F78F-3121-4D7E-9F65-F875F6EFCB7D}">
  <ds:schemaRefs>
    <ds:schemaRef ds:uri="00e30c9c-22c8-4e54-88f8-7f24e5a05ad7"/>
    <ds:schemaRef ds:uri="84733a00-f160-4d8a-a8ce-20d4fc8c8c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Custom</PresentationFormat>
  <Paragraphs>162</Paragraphs>
  <Slides>20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Inter Ultra-Bold</vt:lpstr>
      <vt:lpstr>Arial</vt:lpstr>
      <vt:lpstr>Open Sans Medium</vt:lpstr>
      <vt:lpstr>Calibri</vt:lpstr>
      <vt:lpstr>Open Sans Bold</vt:lpstr>
      <vt:lpstr>Aptos</vt:lpstr>
      <vt:lpstr>Inter Medium</vt:lpstr>
      <vt:lpstr>Inter Bold Italics</vt:lpstr>
      <vt:lpstr>Open Sans</vt:lpstr>
      <vt:lpstr>Inter Bold</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Green Simple and Professional Business Pitch Deck Presentation</dc:title>
  <cp:lastModifiedBy>Fagbodun, Elizabeth O</cp:lastModifiedBy>
  <cp:revision>2</cp:revision>
  <dcterms:created xsi:type="dcterms:W3CDTF">2006-08-16T00:00:00Z</dcterms:created>
  <dcterms:modified xsi:type="dcterms:W3CDTF">2025-07-21T12:10:21Z</dcterms:modified>
  <dc:identifier>DAGkJGKrHOk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0x010100C5D2CEA8A7BDDA4FBC2A214595BFB666</vt:lpwstr>
  </property>
  <property fmtid="{D5CDD505-2E9C-101B-9397-08002B2CF9AE}" pid="3" name="MediaServiceImageTags">
    <vt:lpwstr/>
  </property>
</Properties>
</file>